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9"/>
  </p:notesMasterIdLst>
  <p:sldIdLst>
    <p:sldId id="258" r:id="rId3"/>
    <p:sldId id="256" r:id="rId4"/>
    <p:sldId id="259" r:id="rId5"/>
    <p:sldId id="262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Juiz de Fora" panose="02000500000000000000" pitchFamily="2" charset="77"/>
      <p:regular r:id="rId16"/>
    </p:embeddedFont>
    <p:embeddedFont>
      <p:font typeface="Qarmic sans" panose="02000500000000000000" pitchFamily="2" charset="77"/>
      <p:regular r:id="rId17"/>
    </p:embeddedFont>
    <p:embeddedFont>
      <p:font typeface="Runaway" panose="02000500000000000000" pitchFamily="2" charset="77"/>
      <p:regular r:id="rId18"/>
    </p:embeddedFont>
    <p:embeddedFont>
      <p:font typeface="Two Turtle Doves" pitchFamily="2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FED6-C7BE-4704-949C-2CA4331B462B}" type="datetimeFigureOut">
              <a:rPr lang="en-US" smtClean="0"/>
              <a:t>9/7/19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3935-1DFD-4E4D-88F4-49B0FAE3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3935-1DFD-4E4D-88F4-49B0FAE3B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3935-1DFD-4E4D-88F4-49B0FAE3B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3935-1DFD-4E4D-88F4-49B0FAE3BD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3935-1DFD-4E4D-88F4-49B0FAE3B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3935-1DFD-4E4D-88F4-49B0FAE3B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3935-1DFD-4E4D-88F4-49B0FAE3B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13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6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55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0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7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64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3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1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8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19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66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18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6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1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C5B3-E90F-495B-A499-AAD6791757E5}" type="datetimeFigureOut">
              <a:rPr lang="en-AU" smtClean="0"/>
              <a:t>7/9/19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364A-F4B3-4DEF-B7C5-550FA23B31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9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1107-A032-4B8E-ACC1-5455D0D8295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7/9/19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A5F9-024E-4811-9821-66D47486838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15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720" y="159315"/>
            <a:ext cx="9144000" cy="748497"/>
          </a:xfrm>
        </p:spPr>
        <p:txBody>
          <a:bodyPr>
            <a:normAutofit fontScale="90000"/>
          </a:bodyPr>
          <a:lstStyle/>
          <a:p>
            <a:r>
              <a:rPr lang="en-AU" dirty="0"/>
              <a:t>Food</a:t>
            </a:r>
            <a:r>
              <a:rPr lang="en-AU" baseline="0" dirty="0"/>
              <a:t> Chains Review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556" y="0"/>
            <a:ext cx="12191999" cy="1323439"/>
          </a:xfrm>
          <a:prstGeom prst="rect">
            <a:avLst/>
          </a:prstGeom>
          <a:solidFill>
            <a:srgbClr val="FFFA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7E9150"/>
                </a:solidFill>
                <a:latin typeface="Two Turtle Doves" pitchFamily="2" charset="0"/>
              </a:rPr>
              <a:t>Food Chains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90" y="3549609"/>
            <a:ext cx="1440000" cy="14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3" y="1552381"/>
            <a:ext cx="1440000" cy="14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90" y="1562188"/>
            <a:ext cx="1440000" cy="14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3" y="3539802"/>
            <a:ext cx="1440000" cy="144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30" y="3539802"/>
            <a:ext cx="1432774" cy="14327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30" y="1552381"/>
            <a:ext cx="1432774" cy="14327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3" y="1922188"/>
            <a:ext cx="720000" cy="72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3" y="1922188"/>
            <a:ext cx="720000" cy="720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3" y="3909609"/>
            <a:ext cx="720000" cy="72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3" y="3894282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210" y="6284548"/>
            <a:ext cx="11957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b="1" u="sng" spc="-150" dirty="0">
                <a:solidFill>
                  <a:schemeClr val="bg1"/>
                </a:solidFill>
                <a:latin typeface="Juiz de Fora" panose="02000500000000000000" pitchFamily="2" charset="0"/>
                <a:cs typeface="Courier New" panose="02070309020205020404" pitchFamily="49" charset="0"/>
              </a:rPr>
              <a:t>How do we show how animals in different food chains that are found in the same habitat are interconnected 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68459" y="5374454"/>
            <a:ext cx="7887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spc="-150" dirty="0">
                <a:solidFill>
                  <a:schemeClr val="bg1"/>
                </a:solidFill>
                <a:latin typeface="Juiz de Fora" panose="02000500000000000000" pitchFamily="2" charset="0"/>
                <a:cs typeface="Courier New" panose="02070309020205020404" pitchFamily="49" charset="0"/>
              </a:rPr>
              <a:t>Food chains follow a single path as animals eat each other.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35259" y="5776052"/>
            <a:ext cx="5759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spc="-150" dirty="0">
                <a:solidFill>
                  <a:schemeClr val="bg1"/>
                </a:solidFill>
                <a:latin typeface="Juiz de Fora" panose="02000500000000000000" pitchFamily="2" charset="0"/>
                <a:cs typeface="Courier New" panose="02070309020205020404" pitchFamily="49" charset="0"/>
              </a:rPr>
              <a:t>Do these animals live in the same habitat?</a:t>
            </a:r>
          </a:p>
        </p:txBody>
      </p:sp>
    </p:spTree>
    <p:extLst>
      <p:ext uri="{BB962C8B-B14F-4D97-AF65-F5344CB8AC3E}">
        <p14:creationId xmlns:p14="http://schemas.microsoft.com/office/powerpoint/2010/main" val="345158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4694" y="1650460"/>
            <a:ext cx="56356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200" b="1" dirty="0">
                <a:solidFill>
                  <a:schemeClr val="bg1"/>
                </a:solidFill>
                <a:latin typeface="Runaway" panose="02000500000000000000" pitchFamily="2" charset="0"/>
              </a:rPr>
              <a:t>NATURE</a:t>
            </a:r>
            <a:r>
              <a:rPr lang="en-AU" sz="9200" b="1" dirty="0">
                <a:solidFill>
                  <a:schemeClr val="bg1"/>
                </a:solidFill>
                <a:latin typeface="Prestige Elite Std" panose="02060509020206020304" pitchFamily="49" charset="0"/>
              </a:rPr>
              <a:t>’</a:t>
            </a:r>
            <a:r>
              <a:rPr lang="en-AU" sz="9200" b="1" dirty="0">
                <a:solidFill>
                  <a:schemeClr val="bg1"/>
                </a:solidFill>
                <a:latin typeface="Runaway" panose="02000500000000000000" pitchFamily="2" charset="0"/>
              </a:rPr>
              <a:t>S FOOD Webs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0800" y="6548437"/>
            <a:ext cx="3251200" cy="309563"/>
          </a:xfrm>
        </p:spPr>
        <p:txBody>
          <a:bodyPr>
            <a:normAutofit/>
          </a:bodyPr>
          <a:lstStyle/>
          <a:p>
            <a:r>
              <a:rPr lang="en-AU" sz="1000" dirty="0">
                <a:solidFill>
                  <a:srgbClr val="67686A"/>
                </a:solidFill>
              </a:rPr>
              <a:t>Nature’s Food Webs</a:t>
            </a:r>
          </a:p>
        </p:txBody>
      </p:sp>
    </p:spTree>
    <p:extLst>
      <p:ext uri="{BB962C8B-B14F-4D97-AF65-F5344CB8AC3E}">
        <p14:creationId xmlns:p14="http://schemas.microsoft.com/office/powerpoint/2010/main" val="198264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r="14041"/>
          <a:stretch/>
        </p:blipFill>
        <p:spPr>
          <a:xfrm>
            <a:off x="7246047" y="1614031"/>
            <a:ext cx="4945953" cy="4786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759"/>
            <a:ext cx="9144000" cy="105124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Runaway" panose="02000500000000000000" pitchFamily="2" charset="0"/>
              </a:rPr>
              <a:t>Constructing Food Webs</a:t>
            </a:r>
          </a:p>
        </p:txBody>
      </p:sp>
    </p:spTree>
    <p:extLst>
      <p:ext uri="{BB962C8B-B14F-4D97-AF65-F5344CB8AC3E}">
        <p14:creationId xmlns:p14="http://schemas.microsoft.com/office/powerpoint/2010/main" val="29630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1836" y="2386386"/>
            <a:ext cx="6073588" cy="2387600"/>
          </a:xfrm>
        </p:spPr>
        <p:txBody>
          <a:bodyPr/>
          <a:lstStyle/>
          <a:p>
            <a:pPr rtl="0" eaLnBrk="1" latinLnBrk="0" hangingPunct="1"/>
            <a:r>
              <a:rPr lang="en-AU" sz="8000" b="1" kern="1200" dirty="0">
                <a:solidFill>
                  <a:srgbClr val="FFFFFF"/>
                </a:solidFill>
                <a:effectLst/>
                <a:latin typeface="Runaway" panose="02000500000000000000" pitchFamily="2" charset="0"/>
                <a:ea typeface="+mn-ea"/>
                <a:cs typeface="+mn-cs"/>
              </a:rPr>
              <a:t>Crack the Food Web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849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85" y="2528595"/>
            <a:ext cx="2634369" cy="3511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074" y="2202025"/>
            <a:ext cx="5586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Juiz de Fora" panose="02000500000000000000" pitchFamily="2" charset="0"/>
              </a:rPr>
              <a:t>Does the red fox have any natural </a:t>
            </a:r>
          </a:p>
          <a:p>
            <a:r>
              <a:rPr lang="en-AU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Juiz de Fora" panose="02000500000000000000" pitchFamily="2" charset="0"/>
              </a:rPr>
              <a:t>predators?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6073" y="3491845"/>
            <a:ext cx="5019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Juiz de Fora" panose="02000500000000000000" pitchFamily="2" charset="0"/>
              </a:rPr>
              <a:t>Does the red fox eventually die?</a:t>
            </a:r>
          </a:p>
          <a:p>
            <a:r>
              <a:rPr lang="en-AU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Juiz de Fora" panose="02000500000000000000" pitchFamily="2" charset="0"/>
              </a:rPr>
              <a:t>How?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6072" y="4716998"/>
            <a:ext cx="427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Juiz de Fora" panose="02000500000000000000" pitchFamily="2" charset="0"/>
              </a:rPr>
              <a:t>What happens after it dies?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4706"/>
          </a:xfrm>
        </p:spPr>
        <p:txBody>
          <a:bodyPr/>
          <a:lstStyle/>
          <a:p>
            <a:pPr rtl="0" eaLnBrk="1" latinLnBrk="0" hangingPunct="1"/>
            <a:r>
              <a:rPr lang="en-AU" sz="7000" b="1" kern="1200" dirty="0">
                <a:solidFill>
                  <a:srgbClr val="FFFFFF"/>
                </a:solidFill>
                <a:effectLst/>
                <a:latin typeface="Runaway" panose="02000500000000000000" pitchFamily="2" charset="0"/>
                <a:ea typeface="+mn-ea"/>
                <a:cs typeface="+mn-cs"/>
              </a:rPr>
              <a:t>What happens next</a:t>
            </a:r>
            <a:r>
              <a:rPr lang="en-AU" sz="7000" b="1" kern="1200" dirty="0">
                <a:solidFill>
                  <a:srgbClr val="FFFFFF"/>
                </a:solidFill>
                <a:effectLst/>
                <a:latin typeface="Qarmic sans" panose="02000500000000000000" pitchFamily="2" charset="0"/>
                <a:ea typeface="+mn-ea"/>
                <a:cs typeface="+mn-cs"/>
              </a:rPr>
              <a:t>?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73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215" y="1263205"/>
            <a:ext cx="1128071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500" b="1">
                <a:latin typeface="Juiz de Fora" panose="02000500000000000000" pitchFamily="2" charset="0"/>
              </a:rPr>
              <a:t>Scavengers and decomposers </a:t>
            </a:r>
            <a:r>
              <a:rPr lang="en-AU" sz="2500" b="1" dirty="0">
                <a:latin typeface="Juiz de Fora" panose="02000500000000000000" pitchFamily="2" charset="0"/>
              </a:rPr>
              <a:t>break down dead plants and animals.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216" y="1803860"/>
            <a:ext cx="5486399" cy="43242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AU" sz="2500" b="1" dirty="0">
                <a:solidFill>
                  <a:schemeClr val="accent2">
                    <a:lumMod val="50000"/>
                  </a:schemeClr>
                </a:solidFill>
                <a:latin typeface="Runaway" panose="02000500000000000000" pitchFamily="2" charset="0"/>
              </a:rPr>
              <a:t>Scavengers</a:t>
            </a:r>
          </a:p>
          <a:p>
            <a:r>
              <a:rPr lang="en-AU" sz="2500" dirty="0">
                <a:latin typeface="Juiz de Fora" panose="02000500000000000000" pitchFamily="2" charset="0"/>
              </a:rPr>
              <a:t>Scavengers are animals that feed on dead animal or plant matter. Scavengers are carnivores that do not hunt or kill their own prey. </a:t>
            </a:r>
          </a:p>
          <a:p>
            <a:endParaRPr lang="en-AU" sz="2500" dirty="0">
              <a:latin typeface="Juiz de Fora" panose="02000500000000000000" pitchFamily="2" charset="0"/>
            </a:endParaRPr>
          </a:p>
          <a:p>
            <a:r>
              <a:rPr lang="en-AU" sz="2500" dirty="0">
                <a:latin typeface="Juiz de Fora" panose="02000500000000000000" pitchFamily="2" charset="0"/>
              </a:rPr>
              <a:t>Instead, they find animals that have died of natural causes or </a:t>
            </a:r>
          </a:p>
          <a:p>
            <a:r>
              <a:rPr lang="en-AU" sz="2500" dirty="0">
                <a:latin typeface="Juiz de Fora" panose="02000500000000000000" pitchFamily="2" charset="0"/>
              </a:rPr>
              <a:t>been killed </a:t>
            </a:r>
          </a:p>
          <a:p>
            <a:r>
              <a:rPr lang="en-AU" sz="2500" dirty="0">
                <a:latin typeface="Juiz de Fora" panose="02000500000000000000" pitchFamily="2" charset="0"/>
              </a:rPr>
              <a:t>by other </a:t>
            </a:r>
          </a:p>
          <a:p>
            <a:r>
              <a:rPr lang="en-AU" sz="2500" dirty="0">
                <a:latin typeface="Juiz de Fora" panose="02000500000000000000" pitchFamily="2" charset="0"/>
              </a:rPr>
              <a:t>animals.</a:t>
            </a:r>
          </a:p>
          <a:p>
            <a:endParaRPr lang="en-AU" sz="2500" b="1" dirty="0">
              <a:latin typeface="Prestige Elite Std" panose="020605090202060203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6906" y="1830327"/>
            <a:ext cx="5645021" cy="4324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500" b="1" dirty="0">
                <a:solidFill>
                  <a:schemeClr val="accent2">
                    <a:lumMod val="50000"/>
                  </a:schemeClr>
                </a:solidFill>
                <a:latin typeface="Runaway" panose="02000500000000000000" pitchFamily="2" charset="0"/>
              </a:rPr>
              <a:t>DECOMPOSERS</a:t>
            </a:r>
          </a:p>
          <a:p>
            <a:r>
              <a:rPr lang="en-AU" sz="2500" dirty="0">
                <a:latin typeface="Juiz de Fora" panose="02000500000000000000" pitchFamily="2" charset="0"/>
              </a:rPr>
              <a:t>Decomposers are tiny organisms such as bacteria, earthworms and some fungi that eat leftover matter to break it down. They create organic material that is returned to the soil.</a:t>
            </a:r>
          </a:p>
          <a:p>
            <a:endParaRPr lang="en-AU" sz="2500" dirty="0">
              <a:latin typeface="Juiz de Fora" panose="02000500000000000000" pitchFamily="2" charset="0"/>
            </a:endParaRPr>
          </a:p>
          <a:p>
            <a:endParaRPr lang="en-AU" sz="2500" dirty="0">
              <a:latin typeface="Juiz de Fora" panose="02000500000000000000" pitchFamily="2" charset="0"/>
            </a:endParaRPr>
          </a:p>
          <a:p>
            <a:endParaRPr lang="en-AU" sz="2500" dirty="0">
              <a:latin typeface="Juiz de Fora" panose="02000500000000000000" pitchFamily="2" charset="0"/>
            </a:endParaRPr>
          </a:p>
          <a:p>
            <a:endParaRPr lang="en-AU" sz="2500" dirty="0">
              <a:latin typeface="Juiz de Fora" panose="02000500000000000000" pitchFamily="2" charset="0"/>
            </a:endParaRPr>
          </a:p>
          <a:p>
            <a:endParaRPr lang="en-AU" sz="2500" dirty="0">
              <a:latin typeface="Juiz de Fora" panose="02000500000000000000" pitchFamily="2" charset="0"/>
            </a:endParaRPr>
          </a:p>
          <a:p>
            <a:endParaRPr lang="en-AU" sz="2500" dirty="0">
              <a:latin typeface="Juiz de Fora" panose="02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216" y="6022799"/>
            <a:ext cx="1128071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500" b="1" dirty="0">
                <a:latin typeface="Juiz de Fora" panose="02000500000000000000" pitchFamily="2" charset="0"/>
              </a:rPr>
              <a:t>If they weren't in the ecosystem, plants would not get essential nutrients, and dead matter and waste would pile 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/>
          <a:stretch/>
        </p:blipFill>
        <p:spPr>
          <a:xfrm>
            <a:off x="1736659" y="4197194"/>
            <a:ext cx="3960456" cy="1583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4" r="11664" b="18453"/>
          <a:stretch/>
        </p:blipFill>
        <p:spPr>
          <a:xfrm>
            <a:off x="7375449" y="4189743"/>
            <a:ext cx="2967933" cy="1590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4" y="-75244"/>
            <a:ext cx="10055291" cy="140568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Runaway" panose="02000500000000000000" pitchFamily="2" charset="0"/>
              </a:rPr>
              <a:t>Scavengers VS Decomposers</a:t>
            </a:r>
            <a:endParaRPr lang="en-AU" dirty="0">
              <a:solidFill>
                <a:schemeClr val="bg1"/>
              </a:solidFill>
              <a:effectLst/>
              <a:latin typeface="Runawa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1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4de7de21b775ac97652121ed82545ac60b56a"/>
  <p:tag name="ISPRING_ULTRA_SCORM_COURSE_ID" val="7570D8F6-00BA-4915-8016-7C1A8272192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K:\! WIP\!Lesson Plans\Presentations\year7"/>
  <p:tag name="ISPRING_PRESENTATION_TITLE" val="7-foodwebs-presentation"/>
  <p:tag name="ISPRING_PLAYERS_CUSTOMIZATION" val="UEsDBBQAAgAIAFSKm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VIqaSIdBeortAwAAAhEAACcAAAB1bml2ZXJzYWwvZmxhc2hfcHVibGlzaGluZ19zZXR0aW5ncy54bWzVWO9u2kgQ/85TrHzqx+Kkl1xSZIiixCioBDjs3LU6naLFHvBe1ruudw2ln+5p+mB9kpv1AoFCWtMep5xQBJ6d+c3/GW+8iw8pJ1PIFZOi6RzXjxwCIpIxE5Omcxe2X547RGkqYsqlgKYjpEMuWjUvK0acqSQArZFVEYQRqpHpppNonTVcdzab1ZnKcnMqeaERX9UjmbpZDgqEhtzNOJ3jl55noJwFQgUA/EulWIi1ajVCPIt0K+OCA2ExWi6YcYryNqcqcVzLNqLRwySXhYivJJc5ySejpvPT+aX5LHks1DVLQZiYqBYSDVk3aBwzYwXlAfsIJAE2SdDcsxOHzFisk6bz6sSgILe7jVJiW9epQbmSGAOhF/ApaBpTTe2j1afhg1ZLgiXFc0FTFoV4Qoz/Tec6vA+6nWv/vtcP/eD+JrztWhv2EAr9t+EeQmEn7Pr78FeFv3k38IfdTu/Nfdjvd8PO4FEKI7oREM/djJiHkZVFHsEqYJ5OinQkKONYo1+EUYHGKuc0n0Ao2wyTOKZcgUP+ymDya0E503NshiNshgeA7FJlEOmhSVvT0XkBziOcBUTDMJerkjh9vSqJs/MN112r/dGtnVZ6VGsaJVg8SCtN89x10pJtLMWGa+aZjCSPVw5BOoK4R1NYa4nggYk2ch47ZIxJ4OjqZc4odwjT6Hq0ElbFSGmmy9Zrr3MSxMIZAeQ22ApFlNBcbUR8FXVT+FHrj57UoP60obCkp1h/lwWPyVwWhLMHIFoSTHOR4q8EyHozkXEu05KK7a6J4gyNmzKYQXxRRdE7VJEWKImzJeOgrYb3BftIRjCWOeICneIkQjpTFr++F3BGlXoEpUsbX9gW6fSu/bcvjIM0nlIR7QmOtQFppg+CT+dESL2Uw3BEtFBQJiVmcXlWxbf696dBsbTgNs3/djLWoA+YksNo2Scx37SgstqETstGNM1VQmMLMkyJxcSDCCcLEwVUBYyoIFLwOaERTm9l2nrKZKGQYhvYQqvvt9DKEybKpwlOQdSYx5BXgjw6fvXzyekvZ+evG3X389+fXn5VaLHXBpwadXaxXT25OKtJfbE+vyH0lSW6JduWeWoKNd5SuvvFYLHAtke855rVs3sTlQvzOS6iwL8cXt2QoR/cdcOgUaUYehL7TkcJltPYvEZWkenfhZgOvwrrYOj/VskMzEuldvCDSnD9Sn68qcI1tAt6sLacK5mAA31iBxSOdM5ShlX5v2jPpzrlxzv7P+nOH3pPtK19oO4EmkcJZvRgVfDsp98hw/ucImafVje7jauc5+68NJuTlAmWYhzNel/dtFunJ0d4Odx5VKsh2ub/LVq1fwBQSwMEFAACAAgAVIqaSJ8aa3y7AgAAWwoAACEAAAB1bml2ZXJzYWwvZmxhc2hfc2tpbl9zZXR0aW5ncy54bWyVVm1P2zAQ/r5fUXXfG/ZaJoVKUDoJqRtoIL47yTWx6tiRfSnrv5/t2MRumzbLCQnfPY/vfG+Qqi3liw+TSZoLJuQzIFJeKqPxugktbqZZiyj4LBccgeOMC1kTNl18/Gm/NLHISyyxAzmWsyE59G7m9htDcT6+zY0MEXJRN4Tv16IUs4zk21KKlhcXQ6v2DUhG+VYjr37Ml6tBB4wqfECoo5hW10bGURoJSoEJ6fvKyEUWIxkw7+nKfiM5vavzrz+g7aiiaGm3n4wM0RpSQpzk61sjw3iub4+rMjdynoDwFzX0y2cjg1BG9iDjy++/GhlkiKZt/qdHGilKk9CYc76I7xwmSKHHz0R1ZeQiwTzIOLpYBZce+9b7AOR+Dec+NeMqBXsyeT1YCKboGYMFyhbSxJ86m6rE22OLej68PdT0mCcd8xNpFSw2hCkH65U98A+8UV6EKKfpIa+CtTUsu4BDZGzoCcvlnV0WIfZdF8QoYeeU/VMCZY/8rRN7hAyUPfKZ0QIeOdsfwQ8tHccX+Y64cp7Pv7YCJ/pYOKs/eavxtDajqwLXTuExtShgYRaCXtcEqeAvtAZTvzSxpi6y5Ci0lJMdLS3jl8Fl+2eERqXJgd513On+SpEig1NtZyPVyzqsmj3HXemscVt2fxz6J3bnCepdfjMliCSvav1aNZ04nh4WnZ5pcprhkgPygW9EwLG+h0g1kVuQL0KwsW64QFBjrxfdjA3B0yTIQZqcznLqLjmVft7WGciVrhoF3zyxrsNVtKyY/sFXCm9QeKMry4C1o2Kl7+OEvjdnoHA9AETmlW/d7tBZ6pYhZbAD5qyBwr546Gmp0nM31G+3uIYNhh3nNKNa0u2LvlXiPRLoT+BfdVjRxQeWEV2PJFP2ZdH4+2UcXB3tZ7/TTPOF68yeXS9FN2v7cQq10vxT+Q9QSwMEFAACAAgAVIqaSLJYhQDCAwAAExAAACYAAAB1bml2ZXJzYWwvaHRtbF9wdWJsaXNoaW5nX3NldHRpbmdzLnhtbNVX4W4aORD+z1NYe+rPskkvbVK0EEXJRkGlwMHmrtWpisx6YN147T3bC6W/7mnuwe5JboyBhJKkS5v07oQisuOZb2a+mfGw0fGnXJApaMOVbAb79b2AgEwV43LSDC6T8+dHATGWSkaFktAMpArIcasWFeVIcJMNwVpUNQRhpGkUthlk1haNMJzNZnVuCu1OlSgt4pt6qvKw0GBAWtBhIegcv+y8ABMsESoA4F+u5NKsVasREnmkt4qVAghnGLnkLikqLmwugtBrjWh6PdGqlOxUCaWJnoyawU9HJ+6z0vFIZzwH6SgxLRQ6sW1QxrgLgooh/wwkAz7JMNrDg4DMOLNZM3hx4FBQO9xGWWD7zKlDOVVIgbRL+BwsZdRS/+j9WfhkzUrgRWwuac7TBE+IS78ZnCVXw077LL7q9pJ4eHWRvO34GHYwSuJ3yQ5GSTvpxLvoV4W/eN+PB512981V0ut1knb/xgoZ3SAkCjcZi5BZVeoU1oRFNivzkaRcYIt+QaMBi00uqJ5Aos45FnFMhYGAfCxg8ktJBbdznIU9nIVrgOLEFJDagStbM7C6hOAGzgNiYFjLdUu8fL1uicOjjdRD7/0mrTujjKi1NM2weVC2CC0Kb4tWamMlN1Jzz2SkBFsnNEaWBeZyojkVAeEWc0vXp9YxYM+5QP6d7X59LO1WcmlGtdngcM2ja+W09XtXWTAffHJedJ/qb6oUjMxVSQS/BmIVwcKVOf6XAbk9HmSsVb6QCmosMYIzIFMOM2DHVRy9Rxd5iZZ4WRQCrPfwR8k/kxGMlUZcoFO8WlDOjcev7wRcUGNuQOkqxme+6dvds/jdM5cgZVMq0x3BsdqQF/ZJ8OmcSGVXdkhHSksDi6IwzhZnVXKrf3sZDM9L4cv82MW4Bf2EJXkaL7sU5qsRVHab0eliEN1wLaBxBDmWxGPiQYo3A5clVAVMqSRKijmhKd7Hxo31lKvSoMQPsIc23x6htydcLp4muOnRo2agK0Hu7b/4+eDlq8Oj1416+Peffz1/0Gi5qfqCOnd+VZ3euwqrWX2xEL9i9MBa3LI9Vzp3jcq2nN696pcrafuKj0K3EO7eLYsV+GNWyzA+GZxekEE8vOwkw0aV8nYVTpJNM2yQsfupV8Wmd5kgwXEV1f4g/rVSGMh0pQaPh5XgepXyeFNFa+BXbv/Wuq0UAl7RE3/l4CUteM6xz/4XA3df73//rP6QeXv4t5yfxseaN6A6zbBGT1bXf/+GelTC/ksc+Kf1G9LGK1EU3vnyWUP55ot8q/YPUEsDBBQAAgAIAFSKmkjmdv+omgEAACUGAAAfAAAAdW5pdmVyc2FsL2h0bWxfc2tpbl9zZXR0aW5ncy5qc42UTU8CMRCG7/4KUq+G4CfqjQgmJhxM5GY8lGVYNnQ7TbesIOG/u1MQtt1ZtXOhb56887FMt2ed6ohEdB47W//b31/Du9eANGdXcBHqqkXPSRfGQgHaSZehnmQ5qEyDiMjyx+Eo704E5y+0955u3hyYomYnkIENaXOpirpoGbDgwJIBPzlwzYlfQWuHtvYt1cY9XTmHupugdtWsuhptLj0jzp/9qbcYwViC/QOdywQC074/beTJ8bZPUecSzI3UmzGm2J3KZJlaXOlZW/7FxoCtvvhyD/Qe+k+jwE5lhXtxkMeJR/cU7ST9qwo45L0bUbCwklNQNd+eP7+ggXGzoYgusyJzP/TgkqJOG5lCY0r3A4oQ05VXY5p9iibnYO32xPUVRUAouQHbsBreUAQgmpX5xwc0FlOaSANtzvyIKpSzTKeH1D0KlqNiybZteqdGfflDEawQRiu04LYvb3s6uMWPNMdubhGlHXNpFSdyeZEDDQOWRzCoxsXvCN3fO0I6J5NFXj0P1eNYjUHaJdgJoqrK//ir0DjX2e4bUEsDBBQAAgAIAFSKmk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FSKmkjkUku0YgAAAGQAAAAcAAAAdW5pdmVyc2FsL2xvY2FsX3NldHRpbmdzLnhtbLOxr8jNUShLLSrOzM+zVTLUM1BSSM1Lzk/JzEu3VQoNcdO1UFIoLknMS0nMyc9LtVXKy1dSsLfjssnJT07MCU4tKQEqLFYoyEmsTC0KSc0FMkpS/RJzgSrdPP0cfZT07bgAUEsDBBQAAgAIAEdPTk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SKmkisLjMUPggAAHkgAAApAAAAdW5pdmVyc2FsL3NraW5fY3VzdG9taXphdGlvbl9zZXR0aW5ncy54bWy1Wutu4kgW/r9PUWI10q40Chdzy4hm5UuRWE0Mg52ke1crVOAKWLFdjF3QnRE/9mnmweZJ5lTZDjYhxE56cSeKT53vnFPnVhd6ED96ob6NOQu83wn3WGhTzr1wFQ//htBgyXwWTSMaUx7XD5R7L3TZNzN8YIIG1JiT0CWRq4vReNhAI/lB/Z7aN/rw1tbaLdRr4xbuIwN3dBi7VIxLRYcxo9XUB/UjEYnciC5pyE9LHdQLoy8BZhjTiJuhS78PlSJ3fqg4g6uIuB7wxcNuWzz7TOveaIsHtZudXgfvW6qiKF2kd4ym0dj3epc9tYlwo91pKHut31JaCmp2Os3L7r7Za3UUeBtddkFKG192UbvXbreMfQu3AI1UVTNa+r6nXDabKmjD/Ut9PxppvUYDNZtNpW3sO11lpDUQcCsgQ1X6woGKoWhKd69qarOvoJE+0kbtPTZwV++gfgt3G419W9OURuPg3MPs8u46UEtPJ3PnGwJPhuDkqMit+onkGiy3UQTMDg02PuEUhSSgn2oj01LHtTQlZfpmDJklRWpCBLKADyV6UJd/ZwNSdz7583TkuZ9qiy3nLLxYspCDQRchiwLi14Z/T/Ijtb4Mku1oVAX3QJb0oK4nP2VhqS7IWXjOgZYs2JDwacxW7GJBlo+riG1Dt5SZ66cNjXwvfATuxmVPx2cV+V7MTU6Dgn24L57ysA30pJgK87pYPKWQPllQP9PYkJ8KuIPKtz1yBN15scclVG2K5xx0Q1a0GIC+Kp7zmBC0FKPWE8/bIE6/c2BXRIm3zrL75IlGRSVJSzyLYpvtpmo+bSK2Es4u4t4O9DPOZ9BhwpWwsCGeUiAxQaGwVJRSt8n5G0eM6etxLxkEoAWCm28uKUmKnGpzfXIzVa2v8/HkajLXzKvaUE+qEomy/Eer2//e7HT/OainuJKS7Bt1PC7KQlJYp1FOluXMJuM5CMTjuYW/OLWh+F0ZOrl1xqaFa8P0j8oCpjN8VxuK32Wgt7MZtpy5PTYNPDftuTVxpF/G2MFGbfiVbdGa7CjiDO08+g3xNUXQnr2Iotj3XDkgWrYXbmkJfcbkRjWt+QzbzszUHXNi1YY2i6Knn6VksuVrSJ41iZHrxWThU1eqhRSR46K9gHa5B0Pwj6894GQB8cKLMtpn6r1pXc2dyWRsz7FlZJTaEIcuMiIiNFUXNFNtPAMZEYG1+n3wucw+KQGpvl9ZyLV5dT2GH0cYcu2t1j788HdYM8UQkikNSwAhcfAMss627yczQ/gQFCKCNiSOv7HILSRNPnQlZJuWPoHU1J2cfEeIyWRD4L1wCalDl7yEvBts2+oVnmuTL5DjUJuTiqDJZyjJzxVBX7ENNYTtEjBLvTOvVFERogyzAslqcElEvvtPiCyXgBPe3HlsGwNFeBjKRFZjfFFZk41/vYVAmrBTPF3tiWBwtnxbeTsKpkQuLHMldEEb0rEhsuvXW/Pf85FqjrExh3QzJvdzR3ZJoTQgTyhkHBF3R8IlRQu6JFuohCcYcz1XjonISxN+23q/I8LT/vNT2rosA3/56R0mFRreCctghwzKYJuy4W9pF25LZ/BOQ0Suv2pFGQe82wRbx5Y6Myc/JkSxF2z9pEv/iEA9G1c1WG/a8XF/lQ/b/8EYO2nBmgkdTfNYJRCGlVgsObB4+pWApjUCddOkn0PDF6fQSgKsSSrDYugDYu7AcwVD7sCj1UTcY802Hdhs3dOFOH2UAMtaTaJ2Ot7ijOhTOIQ/l+qCPjDYL/mU7JKNDKxdMvxlopzbKhWWFsd0xmC4BTJXSVKBVN8LxBmqnNjbG5y5IlkNCvO5Z1vfldXte49yRQA/bwP6ch/2ELFAUn0SZ3mdLEr/+qAhyRRnid5ptQ3Ec4GWjlWuPj8UMRurM/16rquWjsWJQtSzXx4H1SF8Mnbs+VjVhAQok4Dw5RpW4QdxzisvKzkRGHikgrx08jYl0XL95//+KC/myJ6EilLqL1XlQPGLromf5f3HYpzG/y0hx1G1IlS+lASmB6oMWv585ZiQoD/kyEKSZSlggbjiKqUaSiANo+o4qn59A1Viy6Jg2wj2ghWF3Kizz9D45F6/Nrwh0SM0Tocxv6og6XmRm7yyDYcj7pb7Xkgrwj+8EonJO+Z0rhqGPPtDjfre8jFZfl04wKTXfMhnqyry9GvVgu58JJK6Hq8uUy5uWdeClpC8HxrC7uRa90w4XKj4BHo4L9zPhDxi/lTcbL28ygUGcREHaTzkkTjSZ295jnjNvqWxS7nylGPOKZgwFXvF4QPx45T5QDxmn4nacfO8KeWY8Y75sC7oyXTy/MWBY5iua/LqN494pr2wHc5Z6dBhojniMb9Fv/MX/DniMb8tFpUJHOxegI5H8sjsOk4jUZ5eJnbAQ0PZpVKe7K3IIywYi2vZOGdSSihyBsylw3yTc7yAplUthvJ2118xfBA+72JuBGbxZHO6icWXDwX6IYnr57N4wD3u09dTXM4GCjGfA/L9VB2kPKcKIfkS4dglCRXxpw39VIPjCFmuRb+PayiV8akmnJp8M/MabpN1NdHUckhpzXloILu6bOqVVIail1dTxZKaPw8a1F/4aVA/F6FBKvb1AIbbYEEjDDng0SxFi7Q89zq7D7uT29KMJQ3sK6N5AXwNskM4KGW6coRCXsm9VVYyyUt+HDaY3PPpjvopT46Q88356Q9i6Aznc1vlY/rA89mdUioXQdrvDqlY7IM5+qsoeSwr9P7iSMWa42QRy9mfaFnZEpRTdmJVynq1SPd8m2b8KOz1E7qA9zX3D+r5xRZ61ItvV49pAAV5r/7vgr8AUEsDBBQAAgAIAFWKmkgbptRQcQ8AAAIkAAAXAAAAdW5pdmVyc2FsL3VuaXZlcnNhbC5wbmftmvtX0unWwKlm0ulizUzNKTWxtMtMBWln8pY4NZYyjXfzlooTmpMXvIVX1KY6x6YURmygIxqZmRdMU1MSFGpMyFAYEyVFpF4SFAJSREREDjjznnnXetd6/4B3+QPPd+39eb6Lvfbez37286zvz/6+Xps3WG4AAACbod6egQDAR1AAYF2K+XqjZjf52pTxsSYj0OskoIltPW0UPoo/4XMCAGjBbFz64WOj/Emqd3gGAGDRY/qtYabUxQIAdnio54ng7Gi5wIeUGC9gzqjKF9ei1lRusHgOnW68jm68GxPw5cN19Vf8t91wbQi73wv99JlFcINt8HdV1x9XBm+8Im+MAL7Q65i6Bl60hFgpkUNGiR8DfX1HIvrYv8YSI4WN78bP+bCKgAVPcjWCrNAUun5+zCqla43RoFSH06q65YBdsdEQtH3hsorIrzSpQWfVv7Q02vXplHQhwtw0b7rhplH2AuZzEQCTHBoM7AwlPpsOWWuUxrcPeyn0b7cU/hj6HxF50DRPYVn6kfFh6/mZcby8FWrSnbQ3/YX5KlgFq2AVrIJVsApWwSpYBatgFayCVbAKVsEqWAWr4P8feKIh0/XJptvQVN7P9qZJu7Gm8Zq36e5w655PjOM31/9vkOZvr31zdUsImL40Kx2NJ0a5q7lBJHDBzM33VYxGRhPjEaPVCm6c6Au/05OZ8djslH5psvdvsPFEUDh/BAI3KFqB29QqYgaoO8s+R9mtCfE7PuOp62mlW7IshxCNRqOd2W7KrozSFAUvshVxLosQ3z6wl/1WBhFMzisTld6zSyoO2cO2iOQgZyyGeWj7/EYoyDOw5Vn8yv1qvsSwyKNH50vchOG6Z1sKUoW5bImaBzNkvy+cbyNGhTsJwe2CLkSIZvS1AlyoZf2KFC1FKXk+mNKgSOYDudjhgIoSVC4Md+71uIv+Yh3gyS7p5ukzm+x7NHSDfj6Tk0BACM/4a+T1W1xfu2Gdb7ybS/ie2gI57XMMmDtVVbkfh4EsTuVLzsbUqxJPRtsULLxVE1lyZ4yl7obd12KiYUniYbF3+x5GfgBEXe+XvCmyHaYP141kwqPcQXcKFqfVlLTcCfKQ+2nftF2EDhI/mNxmUyTKTdCnG+CVuqknlCSvm2sA4125bdJ/xd+5CKuOwio6OJR8EFTArEXB05Xer/T+1s1Wsm+HY1v3kai+XyU6jvnEyF78VF6BpvPiKuHYl/qEcckbf6/g4CN1QxneB7Y/l9IahuwOcKc/DWdkqrN3eH1x9hsCZnHh+X7I4D9xPwzB3/0uq+Mf8U0Za0LwULFQQROIay3bh0a78QbPAwBJIV7qzOYBkE8WP14AwT9QyBQdwJP2nXspLRDuwkJvU0D1vnsqz6zPvbDjFRQ/nCaq99pixs5mcbb/brjnjRub4QRHmy3bbXEtVcsFgnzqtEP6FJI7nVuhULVx5Xeq++rHnw+mSZwjNgEuD0ipX1F4cfg6qr4NQTwT1Ez2U+vt9/QdHixRtzCutZ9zImUZ8MK9LcGfc9Mer5XwBFl22EN2v1lDL8B1P0ReIOsfHHFIyi22zttFRYS+jYe0im9RJCKXS7zNgKfTw15gkDbPG0dxuI3URd5bfO2TpdPsxY5/JggDJn4fRkW2TdojQz4XRYB/GW9U0HSw01jFLMvHE+vq+gB9fuyLWYthd6DTYY/lGQxfnjUY5QQA1Gb1wYLHphkxI/KMeindRcGIAf5Pc7leB44lB5W9ytXQdKANbBK64nYPd6nSHrm84O1Tj7l76VNSB1CoC2Bo/sHNEbX+U0Yre0dhvmjhtSRTKVHbfdjbvb/ToN7j4Guh001WgMtDuerhUD7vPL7RqiiczNmbJ2/njaW9HjbYY1EaqjBKb0xAmG7ar5By5xpHJluavBb7PoiPaymsHeEti+ZQLj1hsFrmpP5Dkcf4k4ElDbtLuNsYxxFQ6X2EbsGirKb8boh9fZa6aNIer6pLawo7oiBQwKfNdwLd61OPnBy5vk8tcd4An6gFxaO3bN8nzsdVne+QO6S/QHJF6fxMJAXUvGcgeyl50QU96A7Es5Lz0esAH2CSZdjGFBLi0AVjAr1/bYiaPW3XR6apHw4Tl+dqDcTMyKivrhTLE3JkD8lN78+V3YpIoKYLAmWJhrRcWsUPjc1DolnI0oeeg34NOQStUuDY4RLsNMJsgIpvoxCtS3U9/mXKCPJj+axzpaVs0fnMzoDYRtIRh5HhQSvR0gZLEcRyTVySkzDL7keuVi0xP1hJEVJVrCpeAN7lirEqSI+xMd2B5JRIRv0lDnMykG4l1YSS5U0U2XrAm0torbJA4vS0SOszN8NY9E+Z5x1P11qmTVwISXmCYdUNqSA1INJIcjk9utbqpjEmx9Rt3OQKjpUHXIBe1HVcNU9Yks7NxlyjjLvSxRMqyJmi4t7Ufk3Z+I/2O0urlhvXPLSKKhxxNLsRkUDIEVrej8Ct+5rd7CFRMZHJlq9baL68Y3CtQFnAQwzp9bcoLevZzXkQdE0BsDhuZ4BmeCULA4SnBrvX84cfxF27ksN+EjmRLSp5iD8qJqvLW3GTspdpR56Zb9VNMeAj8raBMLF2Lt0XImYaPXzQdtiRjm6KCWTtwMhwk9aFsKICj76SU9jJmP4CLQvWxCu5F8JKpxJu2LcfUs4hiEEyhqUzXaENYy3k//0k4rAaw6uquk9FAABojZiQ0tFMnw9gHTd76OxIdBIXq7rarjB0SjodUvi8JELMCrdM+W3A6yKX1s5NHMjhRyHhjrL50QuHkDpGDstFC1KJWvwEitxd7nsGHdeXzHQj3lsEYEoQ3zdlwEtjg/oPsMwiD7OehU/sZqnweDfFo8l5lhqZG2nIfoo2k8z6AgthIBZRvVUQtk7Ccwd62e5suMIDz6VPMRErscyuXRAmUXIEzpRqX7CksSe7p7DfLbETUeCMbrp99YW5I4t3lyplxJq81FXM76ooA0tYhOI0az6Y+ah4xr13PDdkxRw77Ls5lF40K/3JNeWoMqiQLf3ZYSUnn2qRHKav/mrmj7ZfCpDrAKldinYeLaG+DzWwmXUdqN4X/hCYwSg3lOSI0glpLgJHTihzcL+offK6ucT1fCc/nhAh7RjhhJCb0Us7MiYdmE1qQaCEg//6N//DqtIv23JQVDVzivHO1ekL6OldBLoKvqOoDZNuDFEqLuvF7JL2RChjV8d4QSfNF+MWG8nIti02SyRz6pHw/EpT3SIp85V5MjNZI5uEFECe6o3FsUnqwqsUrlQXEbK5e7794k6Yq6u42C6VG5jBWIRgtV+/daaL0W3aA6Wfhko5Y2Qc4k4XCfG9cTHzuYEemicCpJvTKaw2Ezd54iMVMylB34XYwWu7qHegOHSyjbmUJuE50q3OrTtm82N1RUncBAK17cL47h6XPX0LujBKvu9DK5nvx79Ysjj5igxSCkpkRUop1PFDj2vflZGYNnlJ3SVha/lGv0ZxlfcX4+jHKbFaTdUfKccN8mtfSTmUfV+6TWfFUXTOlKM5tzX5nge6sY6HFcVcmTQA2jB/WuuIYN6+CZa8prIxBx9xHcV6laZlExxFLhHQpC2DJX1IxCHsrYD+hHor2OmAcmCkaE3oVecOUk1HJThlIvN4WFGLn/vvzLhbae5Gf0ZD3rCybbmObCtdP94pqXyHvMFKVkNfVjeTwKi3G2VbA/3u+dzJU3Sqj7Uny4eivvgAFKjSCDNu1TiXW1yiQFn/yrR4mXmTv4aO8WC6uhoxUkB5NbCTuX8LzkAdQOKP9nvd504jCH+ukwe4NDex3YmE0f3YYr+SYpeMwyqZ5G1k6X0bK8HtSMlpO2h9wt+3pB6OglrOwA+pARVb4JYJvyfaSnrw3/X+4lp40RNrKie7gmslrDqz317HV5CnHVmzvhOhTiNnkPdf4GlzNceKLyXwx2qph954GHMDxAAvRUizIvT5SwhZh3JlB8qeH43n82KoDX+Yawz80Gd21tzA5k/wqt7JOIydd8LODO63SJHDisna+CbtZBiuNJZW8u0AJhGVcOjlbRaGH6XSpY1OWhtt/1yQnZQhKr0W7TTSxoMV5usdyuPMR8VHidp+aQ0+OkK/rKFL1qh+2whu9AjpvaBmkfNo76vzIIoEi72qV8n8lQI488wMiFpSby6q69MiW+7lwbu59+ls4Mx93xRHZehgTIVw16ZHGMTxlSzgtFtjFh+fqvSw2Po6c+uJEmhltM02B1CtmCTqcqAx11dX2WxU3zZWS6vSd7gpRm4I7EWE8ERrsa36qW64uaA9pBYvM4W5mbY43NxRloqggzalntWgRr00qHEvdyXuDDkqSwAAVLAJKbRRmgX1kiCs39jDCRKbu0fQvSBP7Ll7VrLReA/dqHq3dwagfg+5IpiXozqGvD5Y66Gf1nWInv1+ak2T9A5YN3UHQ234L3fI+aNgQcdKRYkwdufpuoj3WKToiGy+M5bjYUC5WVA/gyJ+RjTGm/rTXxcCKFBkOELT51fQKkDzm2+ujRx2h80bd+Ssli9/4b5KFq44TdN/lPO4mQk667Te1G2dNRAGqoBtO/8w71/e6U7IgMskioQF+auF6tZM5Hnle/RdfWB11bjX1eRKKrPGHF4XeaefuQR3l0EQQcJ/PKoIBtPxz5nJNklR2940KLStGMKC2eOmatOSZVfTyu7lRWX+TOF7GK33NPowIe+/uzCOlD4rpz1R/42+0Mv8XOraHQmDjUcYtn84PiN+NvinR+o4hzI5fUGu8xmlAMB75b5oiWC9IJlo7OjKg2gTE27Y8ZoeHOIlSOloEDvRw/3M8Z/GErxscmLV1UB9XeXlDKp+nkzvBpunDoswHhMQ2HyaosdB1ipzXdkjuqQvFhVfj9XUKd9MITSNHdPz3duQwCyyzj/PC0sNFCFeNQ3LDsK0L6V9+4lJcO/ajof5FNbaZRKEmo0u/Ebm6DfT6Q0AWGRMC/1aWZGzWMkHSfa3xsY9nUf7SDI+3xkkzNcI1FllKHkiLLH6xYfxDM5Dcn1yIlHRavqy40rukPQzySMqey8YaQEjT1uneCt2QV92TiC7Ey1y8J33jO6H5vffXY5cj00pUBFkmN1c15+MB8E3s+JHOvZe5aJcyDxRes3QHRqdE6eeG/JrNiS+Ca8MlVHyTefEgf99jryeV2jQCfnbTZqsU+rSPMMC02Ps179E4wrk/yWSDqH3mV5TNEj3tDfaQQ+bTj38zf/5wAVlDU3Q8ujL7YtT1ZixStN7oFNqjNTWEBVCMqw7o6m7aLYw72fSQ0/5ejadjLnyb1BLAwQUAAIACABVippIKwvAbUoAAABrAAAAGwAAAHVuaXZlcnNhbC91bml2ZXJzYWwucG5nLnhtbLOxr8jNUShLLSrOzM+zVTLUM1Cyt+PlsikoSi3LTC1XqACKGekZQICSQiUqtzwzpSQDKGRgbowQzEjNTM8osVWyMDCFC+oDzQQAUEsBAgAAFAACAAgAVIqaSA5qJE5iBAAABREAAB0AAAAAAAAAAQAAAAAAAAAAAHVuaXZlcnNhbC9jb21tb25fbWVzc2FnZXMubG5nUEsBAgAAFAACAAgAVIqaSIdBeortAwAAAhEAACcAAAAAAAAAAQAAAAAAnQQAAHVuaXZlcnNhbC9mbGFzaF9wdWJsaXNoaW5nX3NldHRpbmdzLnhtbFBLAQIAABQAAgAIAFSKmkifGmt8uwIAAFsKAAAhAAAAAAAAAAEAAAAAAM8IAAB1bml2ZXJzYWwvZmxhc2hfc2tpbl9zZXR0aW5ncy54bWxQSwECAAAUAAIACABUippIsliFAMIDAAATEAAAJgAAAAAAAAABAAAAAADJCwAAdW5pdmVyc2FsL2h0bWxfcHVibGlzaGluZ19zZXR0aW5ncy54bWxQSwECAAAUAAIACABUippI5nb/qJoBAAAlBgAAHwAAAAAAAAABAAAAAADPDwAAdW5pdmVyc2FsL2h0bWxfc2tpbl9zZXR0aW5ncy5qc1BLAQIAABQAAgAIAFSKmkg9PC/RwQAAAOUBAAAaAAAAAAAAAAEAAAAAAKYRAAB1bml2ZXJzYWwvaTE4bl9wcmVzZXRzLnhtbFBLAQIAABQAAgAIAFSKmkjkUku0YgAAAGQAAAAcAAAAAAAAAAEAAAAAAJ8SAAB1bml2ZXJzYWwvbG9jYWxfc2V0dGluZ3MueG1sUEsBAgAAFAACAAgAR09ORyO0Tvv7AgAAsAgAABQAAAAAAAAAAQAAAAAAOxMAAHVuaXZlcnNhbC9wbGF5ZXIueG1sUEsBAgAAFAACAAgAVIqaSKwuMxQ+CAAAeSAAACkAAAAAAAAAAQAAAAAAaBYAAHVuaXZlcnNhbC9za2luX2N1c3RvbWl6YXRpb25fc2V0dGluZ3MueG1sUEsBAgAAFAACAAgAVYqaSBum1FBxDwAAAiQAABcAAAAAAAAAAAAAAAAA7R4AAHVuaXZlcnNhbC91bml2ZXJzYWwucG5nUEsBAgAAFAACAAgAVYqaSCsLwG1KAAAAawAAABsAAAAAAAAAAQAAAAAAky4AAHVuaXZlcnNhbC91bml2ZXJzYWwucG5nLnhtbFBLBQYAAAAACwALAEkDAAAWL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164</Words>
  <Application>Microsoft Macintosh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Prestige Elite Std</vt:lpstr>
      <vt:lpstr>Arial</vt:lpstr>
      <vt:lpstr>Qarmic sans</vt:lpstr>
      <vt:lpstr>Calibri Light</vt:lpstr>
      <vt:lpstr>Two Turtle Doves</vt:lpstr>
      <vt:lpstr>Runaway</vt:lpstr>
      <vt:lpstr>Juiz de Fora</vt:lpstr>
      <vt:lpstr>Calibri</vt:lpstr>
      <vt:lpstr>Office Theme</vt:lpstr>
      <vt:lpstr>1_Office Theme</vt:lpstr>
      <vt:lpstr>Food Chains Review</vt:lpstr>
      <vt:lpstr>Nature’s Food Webs</vt:lpstr>
      <vt:lpstr>Constructing Food Webs</vt:lpstr>
      <vt:lpstr>Crack the Food Web</vt:lpstr>
      <vt:lpstr>What happens next?</vt:lpstr>
      <vt:lpstr>Scavengers VS Decomposers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7-foodwebs-presentation</dc:title>
  <dc:creator>Ailing Tay - ClickView</dc:creator>
  <cp:lastModifiedBy>Ailing Tay - ClickView</cp:lastModifiedBy>
  <cp:revision>23</cp:revision>
  <dcterms:created xsi:type="dcterms:W3CDTF">2015-09-17T01:53:29Z</dcterms:created>
  <dcterms:modified xsi:type="dcterms:W3CDTF">2019-09-07T10:43:14Z</dcterms:modified>
</cp:coreProperties>
</file>