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embeddedFontLst>
    <p:embeddedFont>
      <p:font typeface="Agency FB" panose="020B0503020202020204" pitchFamily="34" charset="77"/>
      <p:regular r:id="rId14"/>
      <p:bold r:id="rId15"/>
    </p:embeddedFont>
    <p:embeddedFont>
      <p:font typeface="Anisa Sans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ES CAMPUR ENAK" pitchFamily="2" charset="0"/>
      <p:regular r:id="rId23"/>
    </p:embeddedFont>
    <p:embeddedFont>
      <p:font typeface="Runaway" panose="02000500000000000000" pitchFamily="2" charset="77"/>
      <p:regular r:id="rId24"/>
    </p:embeddedFont>
    <p:embeddedFont>
      <p:font typeface="SF Cartoonist Hand" panose="02000506000000020003" pitchFamily="2" charset="77"/>
      <p:regular r:id="rId25"/>
      <p:bold r:id="rId26"/>
      <p:italic r:id="rId27"/>
      <p:boldItalic r:id="rId28"/>
    </p:embeddedFont>
    <p:embeddedFont>
      <p:font typeface="Summer Font" panose="020B0606030504020204" pitchFamily="34" charset="77"/>
      <p:regular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6395" autoAdjust="0"/>
  </p:normalViewPr>
  <p:slideViewPr>
    <p:cSldViewPr snapToGrid="0">
      <p:cViewPr>
        <p:scale>
          <a:sx n="65" d="100"/>
          <a:sy n="65" d="100"/>
        </p:scale>
        <p:origin x="728" y="1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903F3-2549-4C36-A8BB-0C4F883A1718}" type="datetimeFigureOut">
              <a:rPr lang="en-US" smtClean="0"/>
              <a:t>9/7/19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B116A-4F40-46C7-AAC9-AEA99E36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B116A-4F40-46C7-AAC9-AEA99E36D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2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9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9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5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8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6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16A-4F40-46C7-AAC9-AEA99E36D2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06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39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31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7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7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57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7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0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518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63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4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7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82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47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14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72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21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AAE6-5A77-465C-98B1-5A97A9B553C8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2C76-6151-4A4D-8B90-36F7F689DF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88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FEAA-1AE9-4F2E-ABEE-5F6BCD52FA2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B90F-E2FC-46D5-AA3F-74BD22A5C03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8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559" y="3634367"/>
            <a:ext cx="48478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0" dirty="0">
                <a:solidFill>
                  <a:prstClr val="white"/>
                </a:solidFill>
                <a:latin typeface="ES CAMPUR ENAK" pitchFamily="2" charset="0"/>
                <a:ea typeface="Fox &amp; Cat" pitchFamily="2" charset="0"/>
              </a:rPr>
              <a:t>LIGHTNING WRITING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2559" y="4284589"/>
            <a:ext cx="5607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prstClr val="white"/>
                </a:solidFill>
                <a:latin typeface="Summer Font" panose="020B0606030504020204" pitchFamily="34" charset="0"/>
                <a:cs typeface="Summer Font" panose="020B0606030504020204" pitchFamily="34" charset="0"/>
              </a:rPr>
              <a:t>What is a satellite?</a:t>
            </a:r>
          </a:p>
          <a:p>
            <a:r>
              <a:rPr lang="en-AU" sz="3000" dirty="0">
                <a:solidFill>
                  <a:prstClr val="white"/>
                </a:solidFill>
                <a:latin typeface="Summer Font" panose="020B0606030504020204" pitchFamily="34" charset="0"/>
                <a:cs typeface="Summer Font" panose="020B0606030504020204" pitchFamily="34" charset="0"/>
              </a:rPr>
              <a:t>What is the natural satellite of the Earth?</a:t>
            </a:r>
          </a:p>
          <a:p>
            <a:r>
              <a:rPr lang="en-AU" sz="3000" dirty="0">
                <a:solidFill>
                  <a:prstClr val="white"/>
                </a:solidFill>
                <a:latin typeface="Summer Font" panose="020B0606030504020204" pitchFamily="34" charset="0"/>
                <a:cs typeface="Summer Font" panose="020B0606030504020204" pitchFamily="34" charset="0"/>
              </a:rPr>
              <a:t>Why do we have night and day?</a:t>
            </a:r>
          </a:p>
          <a:p>
            <a:r>
              <a:rPr lang="en-AU" sz="3000" dirty="0">
                <a:solidFill>
                  <a:prstClr val="white"/>
                </a:solidFill>
                <a:latin typeface="Summer Font" panose="020B0606030504020204" pitchFamily="34" charset="0"/>
                <a:cs typeface="Summer Font" panose="020B0606030504020204" pitchFamily="34" charset="0"/>
              </a:rPr>
              <a:t>Does the moon look the same each night?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422400" cy="238443"/>
          </a:xfrm>
        </p:spPr>
        <p:txBody>
          <a:bodyPr>
            <a:normAutofit/>
          </a:bodyPr>
          <a:lstStyle/>
          <a:p>
            <a:r>
              <a:rPr lang="en-AU" sz="1000" dirty="0"/>
              <a:t>Lightning Writing</a:t>
            </a:r>
          </a:p>
        </p:txBody>
      </p:sp>
    </p:spTree>
    <p:extLst>
      <p:ext uri="{BB962C8B-B14F-4D97-AF65-F5344CB8AC3E}">
        <p14:creationId xmlns:p14="http://schemas.microsoft.com/office/powerpoint/2010/main" val="23577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End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7" y="0"/>
            <a:ext cx="10276752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01034"/>
              </p:ext>
            </p:extLst>
          </p:nvPr>
        </p:nvGraphicFramePr>
        <p:xfrm>
          <a:off x="1066798" y="719662"/>
          <a:ext cx="10190034" cy="590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2">
                  <a:extLst>
                    <a:ext uri="{9D8B030D-6E8A-4147-A177-3AD203B41FA5}">
                      <a16:colId xmlns:a16="http://schemas.microsoft.com/office/drawing/2014/main" val="2763314284"/>
                    </a:ext>
                  </a:extLst>
                </a:gridCol>
                <a:gridCol w="2977576">
                  <a:extLst>
                    <a:ext uri="{9D8B030D-6E8A-4147-A177-3AD203B41FA5}">
                      <a16:colId xmlns:a16="http://schemas.microsoft.com/office/drawing/2014/main" val="6152297"/>
                    </a:ext>
                  </a:extLst>
                </a:gridCol>
                <a:gridCol w="422849">
                  <a:extLst>
                    <a:ext uri="{9D8B030D-6E8A-4147-A177-3AD203B41FA5}">
                      <a16:colId xmlns:a16="http://schemas.microsoft.com/office/drawing/2014/main" val="3382654119"/>
                    </a:ext>
                  </a:extLst>
                </a:gridCol>
                <a:gridCol w="2973829">
                  <a:extLst>
                    <a:ext uri="{9D8B030D-6E8A-4147-A177-3AD203B41FA5}">
                      <a16:colId xmlns:a16="http://schemas.microsoft.com/office/drawing/2014/main" val="2726886616"/>
                    </a:ext>
                  </a:extLst>
                </a:gridCol>
                <a:gridCol w="445646">
                  <a:extLst>
                    <a:ext uri="{9D8B030D-6E8A-4147-A177-3AD203B41FA5}">
                      <a16:colId xmlns:a16="http://schemas.microsoft.com/office/drawing/2014/main" val="1987357468"/>
                    </a:ext>
                  </a:extLst>
                </a:gridCol>
                <a:gridCol w="2951032">
                  <a:extLst>
                    <a:ext uri="{9D8B030D-6E8A-4147-A177-3AD203B41FA5}">
                      <a16:colId xmlns:a16="http://schemas.microsoft.com/office/drawing/2014/main" val="3351970200"/>
                    </a:ext>
                  </a:extLst>
                </a:gridCol>
              </a:tblGrid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first quarter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eight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Sun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50918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new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third quarter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counter clockwise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74415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waxing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smaller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phases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28048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Moon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reflects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orbit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65013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Earth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full moon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satellite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27372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side</a:t>
                      </a:r>
                      <a:endParaRPr lang="en-US" sz="3000" b="1" dirty="0">
                        <a:solidFill>
                          <a:schemeClr val="bg1"/>
                        </a:solidFill>
                        <a:latin typeface="Summer Font" panose="020B0606030504020204" pitchFamily="34" charset="0"/>
                        <a:cs typeface="Summer Font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crescent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928925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27.3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gibbous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384</a:t>
                      </a:r>
                      <a:r>
                        <a:rPr lang="en-US" sz="3000" b="1" baseline="0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 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083661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waning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visible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Summer Font" panose="020B0606030504020204" pitchFamily="34" charset="0"/>
                          <a:cs typeface="Summer Font" panose="020B0606030504020204" pitchFamily="34" charset="0"/>
                        </a:rPr>
                        <a:t>one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09125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8483" y="73000"/>
            <a:ext cx="119266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Fill in the boxes on your bingo card with all 24 words (no repetition) in what ever order you want.</a:t>
            </a:r>
          </a:p>
        </p:txBody>
      </p:sp>
    </p:spTree>
    <p:extLst>
      <p:ext uri="{BB962C8B-B14F-4D97-AF65-F5344CB8AC3E}">
        <p14:creationId xmlns:p14="http://schemas.microsoft.com/office/powerpoint/2010/main" val="250668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2" y="0"/>
            <a:ext cx="1027675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13" y="0"/>
            <a:ext cx="705152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0272" y="2253126"/>
            <a:ext cx="44010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500" b="1" dirty="0">
                <a:solidFill>
                  <a:schemeClr val="bg1"/>
                </a:solidFill>
                <a:latin typeface="Runaway" panose="02000500000000000000" pitchFamily="2" charset="0"/>
                <a:ea typeface="Kozuka Mincho Pr6N R" panose="02020400000000000000" pitchFamily="18" charset="-128"/>
                <a:cs typeface="Summer Font" panose="020B0606030504020204" pitchFamily="34" charset="0"/>
              </a:rPr>
              <a:t>PHASES OF THE MOON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99952" cy="888683"/>
          </a:xfrm>
        </p:spPr>
        <p:txBody>
          <a:bodyPr>
            <a:normAutofit/>
          </a:bodyPr>
          <a:lstStyle/>
          <a:p>
            <a:r>
              <a:rPr lang="en-AU" sz="100" dirty="0"/>
              <a:t>Phases of the Moon</a:t>
            </a:r>
          </a:p>
        </p:txBody>
      </p:sp>
    </p:spTree>
    <p:extLst>
      <p:ext uri="{BB962C8B-B14F-4D97-AF65-F5344CB8AC3E}">
        <p14:creationId xmlns:p14="http://schemas.microsoft.com/office/powerpoint/2010/main" val="380746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2" y="0"/>
            <a:ext cx="1027675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03" y="-18644"/>
            <a:ext cx="6662057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Group 28"/>
          <p:cNvGrpSpPr/>
          <p:nvPr/>
        </p:nvGrpSpPr>
        <p:grpSpPr>
          <a:xfrm>
            <a:off x="8425166" y="3009693"/>
            <a:ext cx="2707487" cy="3359970"/>
            <a:chOff x="8370536" y="3100340"/>
            <a:chExt cx="2707487" cy="335997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952" y="4215099"/>
              <a:ext cx="1163453" cy="11649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0790">
              <a:off x="8370536" y="3100340"/>
              <a:ext cx="2485867" cy="248586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30701" y="4702691"/>
              <a:ext cx="311357" cy="3113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74789">
              <a:off x="8592156" y="3974443"/>
              <a:ext cx="2485867" cy="248586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10605" y="1843949"/>
            <a:ext cx="297068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0" b="1" dirty="0">
                <a:solidFill>
                  <a:schemeClr val="bg1">
                    <a:lumMod val="95000"/>
                  </a:schemeClr>
                </a:solidFill>
                <a:latin typeface="Runaway" panose="02000500000000000000" pitchFamily="2" charset="0"/>
              </a:rPr>
              <a:t>THE </a:t>
            </a:r>
          </a:p>
          <a:p>
            <a:r>
              <a:rPr lang="en-AU" sz="10000" b="1" dirty="0">
                <a:solidFill>
                  <a:schemeClr val="bg1">
                    <a:lumMod val="95000"/>
                  </a:schemeClr>
                </a:solidFill>
                <a:latin typeface="Runaway" panose="02000500000000000000" pitchFamily="2" charset="0"/>
              </a:rPr>
              <a:t>MOON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7784" y="566770"/>
            <a:ext cx="3414984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  <a:latin typeface="Anisa Sans" pitchFamily="2" charset="0"/>
                <a:cs typeface="Summer Font" panose="020B0606030504020204" pitchFamily="34" charset="0"/>
              </a:rPr>
              <a:t>a celestial body orbiting the earth or another planet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6808" y="2147919"/>
            <a:ext cx="2066685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  <a:latin typeface="Anisa Sans" pitchFamily="2" charset="0"/>
                <a:cs typeface="Summer Font" panose="020B0606030504020204" pitchFamily="34" charset="0"/>
              </a:rPr>
              <a:t>not man-made or artificial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01775" y="879843"/>
            <a:ext cx="4909591" cy="1817243"/>
            <a:chOff x="5601775" y="879843"/>
            <a:chExt cx="4909591" cy="1817243"/>
          </a:xfrm>
        </p:grpSpPr>
        <p:sp>
          <p:nvSpPr>
            <p:cNvPr id="9" name="TextBox 8"/>
            <p:cNvSpPr txBox="1"/>
            <p:nvPr/>
          </p:nvSpPr>
          <p:spPr>
            <a:xfrm>
              <a:off x="5907075" y="1344536"/>
              <a:ext cx="41973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i="1" dirty="0">
                  <a:ln>
                    <a:solidFill>
                      <a:schemeClr val="tx1"/>
                    </a:solidFill>
                  </a:ln>
                  <a:solidFill>
                    <a:srgbClr val="FF5050"/>
                  </a:solidFill>
                  <a:latin typeface="SF Cartoonist Hand" panose="02000506000000020003" pitchFamily="2" charset="0"/>
                  <a:ea typeface="Fira Sans Hair" panose="020B0203050000020004" pitchFamily="34" charset="0"/>
                </a:rPr>
                <a:t>natural satellite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816" y="1344536"/>
              <a:ext cx="1352550" cy="13525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34396">
              <a:off x="5601775" y="879843"/>
              <a:ext cx="1352550" cy="135255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902613" y="3105191"/>
            <a:ext cx="25506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500" b="1" i="1" dirty="0">
                <a:ln>
                  <a:solidFill>
                    <a:schemeClr val="tx1"/>
                  </a:solidFill>
                </a:ln>
                <a:solidFill>
                  <a:srgbClr val="FF5050"/>
                </a:solidFill>
                <a:latin typeface="SF Cartoonist Hand" panose="02000506000000020003" pitchFamily="2" charset="0"/>
                <a:ea typeface="Fira Sans Hair" panose="020B0203050000020004" pitchFamily="34" charset="0"/>
              </a:rPr>
              <a:t>Distance from Earth</a:t>
            </a:r>
            <a:endParaRPr lang="en-AU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5193624" y="4405363"/>
            <a:ext cx="32495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500" b="1" i="1" dirty="0">
                <a:ln>
                  <a:solidFill>
                    <a:schemeClr val="tx1"/>
                  </a:solidFill>
                </a:ln>
                <a:solidFill>
                  <a:srgbClr val="FF5050"/>
                </a:solidFill>
                <a:latin typeface="SF Cartoonist Hand" panose="02000506000000020003" pitchFamily="2" charset="0"/>
                <a:ea typeface="Fira Sans Hair" panose="020B0203050000020004" pitchFamily="34" charset="0"/>
              </a:rPr>
              <a:t>Time to orbit around Earth</a:t>
            </a:r>
            <a:endParaRPr lang="en-AU" sz="25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532733" y="2759294"/>
            <a:ext cx="3661411" cy="1164909"/>
            <a:chOff x="7424027" y="2761263"/>
            <a:chExt cx="3661411" cy="116490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027" y="2761263"/>
              <a:ext cx="1163453" cy="116490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480" y="3300150"/>
              <a:ext cx="2171675" cy="1582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74081" y="3163057"/>
              <a:ext cx="311357" cy="31135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996688" y="2821127"/>
            <a:ext cx="1323382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  <a:latin typeface="Anisa Sans" pitchFamily="2" charset="0"/>
                <a:cs typeface="Summer Font" panose="020B0606030504020204" pitchFamily="34" charset="0"/>
              </a:rPr>
              <a:t>384,400 km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1983" y="5152112"/>
            <a:ext cx="920978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  <a:latin typeface="Anisa Sans" pitchFamily="2" charset="0"/>
                <a:cs typeface="Summer Font" panose="020B0606030504020204" pitchFamily="34" charset="0"/>
              </a:rPr>
              <a:t>27.3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3154" y="0"/>
            <a:ext cx="528320" cy="2387600"/>
          </a:xfrm>
        </p:spPr>
        <p:txBody>
          <a:bodyPr>
            <a:normAutofit/>
          </a:bodyPr>
          <a:lstStyle/>
          <a:p>
            <a:r>
              <a:rPr lang="en-AU" sz="100" dirty="0"/>
              <a:t>The Moon: Properties</a:t>
            </a:r>
          </a:p>
        </p:txBody>
      </p:sp>
    </p:spTree>
    <p:extLst>
      <p:ext uri="{BB962C8B-B14F-4D97-AF65-F5344CB8AC3E}">
        <p14:creationId xmlns:p14="http://schemas.microsoft.com/office/powerpoint/2010/main" val="128883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8" grpId="0"/>
      <p:bldP spid="2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Other Natural Satellites</a:t>
            </a:r>
            <a:r>
              <a:rPr lang="en-AU" baseline="0" dirty="0"/>
              <a:t> in our Solar System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65" y="905385"/>
            <a:ext cx="8330005" cy="5562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16" y="176198"/>
            <a:ext cx="12309219" cy="952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1315" y="6380946"/>
            <a:ext cx="12243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>
                <a:solidFill>
                  <a:schemeClr val="bg1"/>
                </a:solidFill>
                <a:latin typeface="Agency FB" panose="020B0503020202020204" pitchFamily="34" charset="0"/>
              </a:rPr>
              <a:t>This diagram shows some examples of natural satellites belonging to other solar bodies.</a:t>
            </a:r>
          </a:p>
        </p:txBody>
      </p:sp>
    </p:spTree>
    <p:extLst>
      <p:ext uri="{BB962C8B-B14F-4D97-AF65-F5344CB8AC3E}">
        <p14:creationId xmlns:p14="http://schemas.microsoft.com/office/powerpoint/2010/main" val="913135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Phases of the Moon: Properties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2" y="0"/>
            <a:ext cx="1027675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7653" y="1056276"/>
            <a:ext cx="6112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Does the Moon produce light of its own?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653" y="2887710"/>
            <a:ext cx="493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Then, why do we see the Moon?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4099" y="4971776"/>
            <a:ext cx="7576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Why does the Moon appear differently at times?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6035" y="1807205"/>
            <a:ext cx="4330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No, it reflects the light of the Sun.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6035" y="3568570"/>
            <a:ext cx="6760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Light from the Sun bounces off the Moon and reaches </a:t>
            </a:r>
          </a:p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back to Earth.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6035" y="5683413"/>
            <a:ext cx="6102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The phases of the Moon depend on its position in </a:t>
            </a:r>
          </a:p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relation to the Sun and Earth.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t="5575" r="50612" b="46525"/>
          <a:stretch/>
        </p:blipFill>
        <p:spPr>
          <a:xfrm>
            <a:off x="8276830" y="1408680"/>
            <a:ext cx="1693387" cy="1658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" y="172552"/>
            <a:ext cx="12204000" cy="9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Make</a:t>
            </a:r>
            <a:r>
              <a:rPr lang="en-AU" baseline="0" dirty="0"/>
              <a:t> your own Moon Wheel!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2" y="0"/>
            <a:ext cx="10276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049" y="1807205"/>
            <a:ext cx="869340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0" dirty="0">
                <a:solidFill>
                  <a:prstClr val="white"/>
                </a:solidFill>
                <a:latin typeface="Agency FB" panose="020B0503020202020204" pitchFamily="34" charset="0"/>
              </a:rPr>
              <a:t>Let’s make your own </a:t>
            </a:r>
          </a:p>
          <a:p>
            <a:pPr algn="ctr"/>
            <a:r>
              <a:rPr lang="en-AU" sz="10000" dirty="0">
                <a:solidFill>
                  <a:prstClr val="white"/>
                </a:solidFill>
                <a:latin typeface="Agency FB" panose="020B0503020202020204" pitchFamily="34" charset="0"/>
              </a:rPr>
              <a:t>Moon wheel!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" y="172552"/>
            <a:ext cx="12204000" cy="9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2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Phases</a:t>
            </a:r>
            <a:r>
              <a:rPr lang="en-AU" baseline="0" dirty="0"/>
              <a:t> of the Moon: </a:t>
            </a:r>
            <a:r>
              <a:rPr lang="en-AU" dirty="0"/>
              <a:t>Demonstration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2" y="0"/>
            <a:ext cx="10276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0144" y="2696891"/>
            <a:ext cx="81820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0" dirty="0">
                <a:solidFill>
                  <a:prstClr val="white"/>
                </a:solidFill>
                <a:latin typeface="Agency FB" panose="020B0503020202020204" pitchFamily="34" charset="0"/>
              </a:rPr>
              <a:t>Demonstration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" y="172552"/>
            <a:ext cx="12204000" cy="9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Phases of the</a:t>
            </a:r>
            <a:r>
              <a:rPr lang="en-AU" baseline="0" dirty="0"/>
              <a:t> Moon: Keywords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2" y="0"/>
            <a:ext cx="1027675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7" y="1289428"/>
            <a:ext cx="6351639" cy="5033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7553" y="1004628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wa</a:t>
            </a:r>
            <a:r>
              <a:rPr lang="en-AU" sz="3200" b="1" u="sng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x</a:t>
            </a:r>
            <a:r>
              <a:rPr lang="en-AU" sz="3200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887" y="1534951"/>
            <a:ext cx="55130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The bright side of the Moon is getting bigger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442" y="2034045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wa</a:t>
            </a:r>
            <a:r>
              <a:rPr lang="en-AU" sz="3200" b="1" u="sng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n</a:t>
            </a:r>
            <a:r>
              <a:rPr lang="en-AU" sz="3200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887" y="2581720"/>
            <a:ext cx="5654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The bright side of the Moon is getting smaller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442" y="3063462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gibbous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868" y="3611137"/>
            <a:ext cx="5259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The bright side of the Moon is larger than </a:t>
            </a:r>
          </a:p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a semicircle and smaller than a circle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442" y="4485086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5050"/>
                </a:solidFill>
                <a:latin typeface="Anisa Sans" pitchFamily="2" charset="0"/>
                <a:cs typeface="Summer Font" panose="020B0606030504020204" pitchFamily="34" charset="0"/>
              </a:rPr>
              <a:t>crescent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442" y="5026718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The bright side of the Moon is smaller than </a:t>
            </a:r>
          </a:p>
          <a:p>
            <a:r>
              <a:rPr lang="en-AU" sz="3000" dirty="0">
                <a:solidFill>
                  <a:schemeClr val="bg1"/>
                </a:solidFill>
                <a:latin typeface="Agency FB" panose="020B0503020202020204" pitchFamily="34" charset="0"/>
              </a:rPr>
              <a:t>a semicircle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" y="172552"/>
            <a:ext cx="12204000" cy="9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End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2" y="0"/>
            <a:ext cx="1027675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13" y="0"/>
            <a:ext cx="705152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2775" y="2291943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AU" sz="6500" b="1" dirty="0">
                <a:solidFill>
                  <a:prstClr val="white"/>
                </a:solidFill>
                <a:latin typeface="Runaway" panose="02000500000000000000" pitchFamily="2" charset="0"/>
                <a:cs typeface="Summer Font" panose="020B0606030504020204" pitchFamily="34" charset="0"/>
              </a:rPr>
              <a:t>PHASES OF </a:t>
            </a:r>
          </a:p>
          <a:p>
            <a:pPr lvl="0" algn="ctr"/>
            <a:r>
              <a:rPr lang="en-AU" sz="6500" b="1" dirty="0">
                <a:solidFill>
                  <a:prstClr val="white"/>
                </a:solidFill>
                <a:latin typeface="Runaway" panose="02000500000000000000" pitchFamily="2" charset="0"/>
                <a:cs typeface="Summer Font" panose="020B0606030504020204" pitchFamily="34" charset="0"/>
              </a:rPr>
              <a:t>THE MOON</a:t>
            </a:r>
          </a:p>
        </p:txBody>
      </p:sp>
    </p:spTree>
    <p:extLst>
      <p:ext uri="{BB962C8B-B14F-4D97-AF65-F5344CB8AC3E}">
        <p14:creationId xmlns:p14="http://schemas.microsoft.com/office/powerpoint/2010/main" val="111962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5cc134ebf918513bf1237217493f3885e48b2a"/>
  <p:tag name="ISPRING_ULTRA_SCORM_COURSE_ID" val="26DA47A9-5BAA-4DBC-B35E-A2B535C0192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ER_PHOTO_0" val="png|iVBORw0KGgoAAAANSUhEUgAAAQwAAAAsCAIAAAAfNRFGAAAAGXRFWHRTb2Z0d2FyZQBBZG9iZSBJ&#10;bWFnZVJlYWR5ccllPAAADUVJREFUeNrsXU1MFVkWxucDWmcgTnQ1uIBMZoROdCQSnbhRAqRX2vz0&#10;yunws+o/VNjo0JqAyfQ47UYFnO4d7xF1JT+jq4kYdTFkIG3aGRPB3sgkMrMZMx2YxgYeOF9x8HKt&#10;qnvqVtV9jwfvHSum9NXPrVvnO9855557a8uPf23LP3w5JytZyYpCIotPrszdKn+98H22L7KSFVfZ&#10;Mvv1ClYKit95byiyc38aNnHk7t3Jiafj42PTL6anp1/IPxUV7cafsrJ3S8vKDh46hH8y1xkaHJh+&#10;YZ1e19BgOxKXHRoYsC64e3ddfYPxR+jtvko7zlt7ysI3XfwBeRVdwVq1PDuVeBZjDtj686PYRDMS&#10;38VxiqUtO/fD+xA/ZQpIrL28HcBJ+jz5xMTT/ljs3sjdmZkZzVOgf4BKVXVNdU2N89fGD0+Mj41h&#10;p//6TRwm/4T/x6/Ywf/jV+PPUvrLX9CO89ae8upO5dK/HjAHbDt2P9hbm3/QssiCRFzZ9cj8o325&#10;e5ozwt0Se/C48D74XksZPKCydcePwfbrI2SVEAYHWj/9uOroERhvG+1sUMk70OlBNY8uBKMR/l2D&#10;LgghOMz1yIXRdiKWTS9Rp3VZ/vdDGIl1aQ0gca2nOx576+6FhYUgBzhU5FbhnwJLszOz+HtyYgIb&#10;dmS09PZ0Yxu6fQdnbeg3RD4PQyb4CZtfMkl4WcPcvadXj/wu7noArOrS1HBkb1vGgYQsx+v57/Mr&#10;++CApZhAPj97VtZ1eCaNTS2uvhOEtF94LwAGopfhwUH5CkDR5iCTV6zHtfjkql+Q4BSORgqKhSvF&#10;4BN6kolMsmo8poaXb09ZoXxBccoQ0vThb4Vzheji4peXfLnvOKWpuQWbRSPd3fC7fJy7u6j15CkK&#10;3NOTTPAiGN/Gel+zU/ovy7KDbD5T0Aj5XcsvH+dksESUPuvLx69ulaemd2wIqatvgJvkN8CV0QKA&#10;3XvwEIApKCzQPKX11GlsyUhtGZFcr8hk0U9kwh8MDyIqReRbd+1n0JvRIFkN5W8nPZSH4ZcRAosO&#10;FReBR2CB3necO7/RA5I1kOxp5okCr0kzjIb7xB8JGpE97bzDl10d72hxbRYkqzhBKO+Zqg8jrZ98&#10;IiME5jwnK4HIJKFnzjyzYdG3E7tAyLbj920QBUIQtWZIz0c1u/X1//6ZjJRXb/dVEWcjQM8ihCcT&#10;uEkMCSAWz93XxqdbcDo/6uJKWQhLtp94Tmm0Lfk7thbXpixY3QBMIrO58eoVEEh/PCa8oz/88VIW&#10;CWHIBG9n8R9XQoYuzC3gXOVVdOXubcsohPgASTJC+Ws93WuO1qlT4eOQzc/7JbU8UajGNASKEs+H&#10;uetnGEWYBwmRNUJ5nq/1aURkaUEjaZtWSisBQuTkrOsLYhIt4Bn9zK9xsQYfVxw2sW2qmMT2qK/u&#10;VIav25GLskAjG05fp6dfjI+NUcWkkNKyd/HHbwmjP49rXxtiD0bX4VCpXg3PM3I5o83TVp2Yf/iy&#10;Z1EsXA80WJVSw+m5e5pcgxycosoxRIvfz2VH+p1thsbyJPnjX+pce9VKiAd7VeGrVwASsV9VXbO+&#10;Gu+rwBEE2B+LyeP6NgFIqmtqPjsZ3IGUB45wkfj1GyKXTWTCZKis2t6pYThOTr3hM7/RXzW5m0V1&#10;rM+PuJOW84wBCM2PPs4ZbYfS51V0ys4kELusUFw0yQMkjgxH4lmMKZdGj2FTsGtbJLBiodNV4NPU&#10;S9qBPm2UaIQqLzvOnmEQQiQTj/VNTkwEu8vI3bsCIcDGyP2HttEezxSWa8mJfh2KEZkfbfesX367&#10;eVfmbpTYIl6V+8fn6FxZi2fRpak/My5oNExHBK5egZIJX6u0tGyjIEQe9CQNrqquLigsxM5KteXM&#10;+PiYAH8wAU0BhLQPWuv909dOC0Ij4tAqRktsJY+W3rAZF89BGL+ORoAxaBjcuVvlsicPc6DiTCi9&#10;aijTFQ8qgqX7qlpLCfFoyO6glJc12ORnwpZcd3jw0G82HELAfh3nzsuxhyiiwTHwJH1VjgkBPMSJ&#10;dfUNF7+8xJg3BiQ5jpJH3o5aqCupXV+ECFkYbd+6az+pk+Vbwhy4XS3xfNi1FIBJXSSexV1BwmT8&#10;yAWNhO+UANUr42N/20AxOvReLguA7sLAq6JzGH7ot9/JVdYtPv1YIAQIZBCi4x1RyaNOyivHUYcS&#10;RgBd1b1wi7wDndtPPP/pR6+xYcd1qgzUSXbjVRSnSmczZQdyn+g4oiKTETHSNWGqVwIXMqZMrvV0&#10;i/lb0F3j2WogBDSFUIQwhls0Nbd4p7m0Sx75aIS8GlNqsPDNBRVC4G4gdBaeOXbwz+0ffOvOBm9G&#10;RXGYyq1yfS6eM50QgiukckRFJiNi8GUn1NHPxhWKwmkfumscIXDkqiuPUCaAElmat/AkE0pnWRaX&#10;p5E9zcZoRD0Oo1pBAf+ZV9HpCoA1MlGF79BvWwpLwRUMhBafxT271xhIcEVYhWB2NJ1BQgtEkAZ/&#10;dtLweI4tkSWnerX63JNMnlxNeE4dMReyq6y4mAmscPZc6lxkb4qpA7CRSeJZ3COEXgnfddwzOSFu&#10;BiRwLn2NmchzmwKnSlMj90ZGRCRtNlVN0/EDI4R3RYQG8L6WwToUp12X7vI+f+5Wt3haTsuqkCyr&#10;uBMAqvBdJlvVAKLsgobNblnR2OHLflPsctSbzkyCtokhkdr6eoNX1k9keZonZmYvNCBldSjMwMXy&#10;y7/z8aprVCBfMFpSuzDa7nwWi3DeJHY1ZwrIszhVwyO2GrloSIT4Tf6SlJaVSUzyVDWLfd1FZjlT&#10;87cAvM9/d4bCdIpzOs6dD3w1z2UiPM811VdAAqOXORo23hXhpKxMnYFI7PIhu41/8iq6GOaxEVdw&#10;dwvY2PbBt8HWs4PfIshE+DNpKIJGTKXg5EQW5crCIESQSbATVXUoAUGShOWFlv+zxjBRVUHa1DDx&#10;iX4DCE5LCoQ4XdCAIMGFnLPVfIlQOyhi2i6QNWvaFbzW0y0Dz0iuLBghGK9DSbYwDWZCL1cjTgNH&#10;qlOcLmgQkKCt77w3FDJvKOuHyCBtegFvCOoYHxurO37MSEgWILQwW4eSGlE9JlUZuyIEiup+imKO&#10;p2suxHdMYmpxS1q6lzikPx5rbG7JkElXCELw4AhLKCsAnPR+9VXIgIc8BH1/g8o9zD4XYzQDL8Tq&#10;VHrXAEz14ACVVXlVXOuMPZSnuNmOiK9ewNMa7FwxjcSaxxtLx1UFSt/obsiyRZtU19TEr9+gqIwW&#10;ixFRSnAr64cZkjG5KrLz1ykIV/RbLtwz/VNUtiOif0sEIWaXkIHHJcL3XslZTx+Ryc1s4ATqEEuw&#10;UuFWPJyZ8Fxz6C1V2Gd+bdKIenmuJXOlGPoDO8Jq6MdsKjhF9IxE8EQWL/L4gFxEmCYiJ7XCG3sn&#10;AoETEZtd/OL3HWfPhOkBTTLxnCgfOH+gzCb5ST2tQcstzNB8TFtds2YeT2U7vEFC9SZJWhcYWiiK&#10;+Wyr1KWJiDGc/lgsGdeXs8BDgwNhekCTTJIUsvNxjq/5edZSCncqlXN3NUBuq2vW6Rmmhs0DJH7r&#10;TYIlfOR0MLTElGNDX2IIeZHGpjUMi2/xGA/lxeQqud4xiDfiZTL1vTKzVGbNO7pd6YmTlTrirle3&#10;ypnhUc/VMFz9SU/TwBwQYe4EeAT+ipIvgYqI9A4lfEL6NlBouC5VR4+EBwkALDCcvMBJDuVpwDFY&#10;yz1n9podQHSJldVTz4GTuRslwICr67Uy2b3dOuDRBU8sRdnskSvV8MXOtCS5P5BQvUnKBpuoRFye&#10;3IdAVnyYypcAXfQRn/DwkLluzeqbyETphPIAeQDi4q2s2ToUd9ejopOJXS2ieHRh7mYJNjhUYvuh&#10;72dzt8oXn1zRdMn4kVAVJzA9w1NTJJVhOo+T/us3W6VadFrBBKwSj/XxDhhUCooLrTp4oBwIMa7E&#10;UFyRYCAA415Mk8A2FIWHDOVBXAFCeYZMkrqslmxevdcZWlnJQWwBlhNRUSLjT6p6hsZSuHs5U2yp&#10;/3zPWoLr1OmqmhpomOAQKNzEF5bOQYFKy6wlrYqKiuin2VnrM1fOr40KhWtsam7UmOKnI6S4Qu9B&#10;U9gAHrBfQcHa1x0mJ632UnsCl3sBkHhSPDLdCJcEzeqPtKpqAT1VwSxO5u+3JPwXNcqt5WvSVJWd&#10;TGhBKS/n7GLPcCVqQ+F6fQhONtugFOfaVjCoK8jxdsCoJsr4FEIa1ZE5xAJEckIU26g8Qnlfs01c&#10;FxlJZR0KfaQWIAnwXUUCuWdwRWRiAwkfWlAn2ECiswjGmrsFeKw7QmSNhOOBDeqioxwwtIh96ds9&#10;wFiSFk0F/HB93IVvEq3a2noylG8TJpR3ZmOTUYfi7REV124/8Rxo0ZwhbHkxR/t+0vLfvIouneOd&#10;npVnQbQzmNFZBMP6RHW6fZzaNeqgT4faynJpzasVFyzVn3EDn4BIJt9mkhQsc6optm+0R3btT42v&#10;xTVpZeqiXP2+qoIFxWINIb8irym8JX9HrsZXTm09E9XIiW/54UaxapJ+VrKSFcj/BRgAih38irRc&#10;e4gAAAAASUVORK5CYII="/>
  <p:tag name="ISPRING_COMPANY_LOGO" val="ISPRING_PRESENTER_PHOTO_0"/>
  <p:tag name="ISPRING_COMPANY_WEBSITE" val="http://www.clickview.co.uk"/>
  <p:tag name="ISPRING_PLAYERS_CUSTOMIZATION" val="UEsDBBQAAgAIAEdPTk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NtlRkm0TMlRzQQAAF8SAAAdAAAAdW5pdmVyc2FsL2NvbW1vbl9tZXNzYWdlcy5sbmetWG1v2zYQ/l6g/4EQUGADurQd0KIYEge0xDhCZMqV6DjZMAiMxNhEJNHTi9Ps037Nfth+yY6UnNhtCklJgDgwKd9zx3t57qjD469ZijaiKKXKj6wPB+8tJPJYJTJfHllzdvLLZwuVFc8TnqpcHFm5stDx6PWrw5Tny5ovBXx//Qqhw0yUJSzLkV49rJFMjqzZOLL96QzTy8jzJ340difWyFbZmud3yFNL9dOvnz5//fDx08+H71q5PjDhFHvePhAySB/f9wCiLPC9CNCIF1FywayR/j9Mzp8zz6XEGrVfhknPAnJujfT/Trl5EBDKotBzHRK5YUR9ZnzhEUYca3SparTiG4EqhTZS3KJqJSCOlSwEKlOZmAexgo28Fl3KHH+KXRoFJGSBazPXp9YoVEVx99bA8rpaqQLUlSiRJb9KRWJ0QsaY5+tClKCaV5BRCP6qlYRfqozL/KBb9YJ6PnYiPJtFUxKGeALOZfeHAqQ9+FtZreBZItRbUHGbp4on6LoQAOiHiK/XqYybX8pwXWgLZym/67QiwAuXTiLm+14YEepsd6wRyRPkFFwfdiBKgEMSAEDBS1E8QTYyuW7EEU7TYQin7uTUgw/TJpzK5SqFTzXUjhmBTJiJvEsKMpUEkONhuPADRzsNVCGO1rwsb1WR7GXpbjy7gF1q+1AINtsBZxpjCwz5IYG9ikLEVReYh+fUPo3GjMLXMQHnerzO41VPOaiQR5N0NyVriNVu4nXmf4sWjf0LKHFgJH+IhH8GRHQ2ROKShEAeJOySofjcnWBNBZp8tsywZZ6Y60JP7xCPY5DTId1IVZewo10C/GA4qDwYpiYkX+aQSi72fkBwDSpE3KyWciPAjiIRRaci4FybODqzv8zd36MT7HrEiSDVgYAiZpqB1pjxO5SrCvFkw/NYoCsRcx3TO3iWyMQ807ln9P9Vy78Rr1q+fdNSNXXIxZuh9uyx+yNm1SXYVFUiW1ddqrXDWvOfYoWusx+a0OfoT9Mf2oTiwPVfJjKlzOq0aQPPjs+9ZUNj1GnEMz3VP1ovbUnY8P3YBcIaS9VfgsCcoXsajAZpfymXnoCiWdM2oK+4+fUAndRvAahCT8U4B1ftmXCu6b6//IKMQ5dBz1iIq1JWnQOZqcYmQI+HNoYJOBWVeCjGK3GtYPZLBd80cxl0RhPpzoDujH17rYK5zAOTKQAu25GqRKnMwP6kB+Z8SrYeaAh+7yQLVaeJKd5U3hiSB9/Wmfh+oLwuVGZ2U15uk7dpMsfPsaI5XNAonQ0YSe7rr3d8dsrv6VEKCQ5gCLExtfXkYutaTXsKQQloV3gs3A4+UAsZr+IVNNNrVedJT6DmFuOQEwxg7ZlDwYt49d8///bE+MaSZhe1u78NAtEjGbAguQf7g6pKlH92gTA83pcziz5S7a1vK9fzEshcyMIXuV3xprVkKoOtg269kORt0DBj2D6dQh2EJu1VXcDoNgRhioMz4DJzM7BGU17cABEypdJBKMbVOgGrYdofLt51lcpcDJF9XivRB2buLMKOY95CQPHBJfOm6ZkJ3HLi9nVEqpa9wexTTIFnv8ETiayGAgaE3L9l0Ddpc2v14FoMCdSjKk1r27IYEEWzfqCJzfed7n5VmldBh+923gz9D1BLAwQUAAIACADbZUZJtdZQbiMEAAA9EgAAJwAAAHVuaXZlcnNhbC9mbGFzaF9wdWJsaXNoaW5nX3NldHRpbmdzLnhtbNVY73LaOBD/zlNofNOPxUkvSdOMIcMlZsKUAMXOtZmbG0bYC9ZFlnyWDKWf7mn6YPckt0JAoCGJaY9OOwwDknZ/+39Xtnf+MeVkArliUtScw+qBQ0BEMmZiXHNuwubLU4coTUVMuRRQc4R0yHm94mXFkDOVBKA1kiqCMEKdZbrmJFpnZ647nU6rTGW5OZW80IivqpFM3SwHBUJD7maczvBHzzJQzgKhBAB+UykWbPVKhRDPIl3LuOBAWIyaC2aMorzJqUoc15INaXQ3zmUh4gvJZU7y8bDm/HLaMJ8ljYW6ZCkI4xNVx02zrc9oHDOjBeUB+wQkATZOUN3DV0cOmbJYJzUH/7qGwXMfwszBre3UwFxIdILQC/wUNI2ppnZpBWr4qNVyw27FM0FTFoV4QowDas5lOAjarUt/0OmGfjC4Cq/bVocdmEL/Q7gDU9gK2/4u9GXhL7rXvUbndvDe/y1oheVEXN32/H671Xk7CLvddtjq3XNhFDac6LmbXvYwGrLII1g52dNJkQ4FZRwT+wvXK9BYGpzmYwhlk2HkR5QrcMhfGYzfFZQzPcNsOMAKugPIGiqDSPdNqGuOzgtw7uEsICqG8V/l0fGbVRq9Pt0w3bXS783aqqWHdZFRMWvLsfzOqh8en9yXwMnJ08pvU9OjWtMowWJBe+a6ee761pJsJMVGWMyaDCWPVxZBOoS4Q1NY6wHBHRNNpDx0yAgTiKOt3QwECajAvsM02h+tAFQxVJrpeb9pLqgbOaOcIB42RiDXwQN/RAnN1UbGrFxvij2q/9GRGtSf1ht26zHS97LgMZnJgnB2B0RLgmlapPgvAbLeQMgol+l8F3ucJoozVG7CYArxeRlBtygiLZDTRISDthL+LtgnMoSRzBEX6ATbL+4zZfGrOwFnVKl7ULrU8YVtC63Opf/hhTGQxhMqoh3BMT8gzfRe8OmMCKmXfOiOiBYK5kGJWTw/K2Nb9evDoFhacBvm/zsYa9B7DMl+pOwSmGc1KC02oZN5IZrimkNjCTIMicXEgwi7CxMFlAWMqCBS8BmhEU4fZcp6wmShcMcWsIVWX6+h5SdMzFdj7IQoMY8hLwV5cPjq16Pjk9enb86q7r//fH75JNNiLvc4NeLsYL549LJQjuuLK8MzTE9cHJ7hfOL68IC3KfPUpHj8QN3t16jF9Hs4HDzXDK7tc2w+b3/UMRb4jf7FFen7wU07DM7KpFJHYtXqKMFkHJmbdxme7k2IIfHLkPb6/u+l1MDYlComPygF1y1lx9syVH073ntro72UCjgOxra94UDgLGWYmT9FcT9WLd/eF75LhX7zTdOW+J4qFGgeJRjVvWXCT9EF9+niH8lrdrV6vt14oPXcra8bzEnKBEvRl+aSsHpHUT8+OsBH5K1HlQqibb7yqVf+A1BLAwQUAAIACADbZUZJgqdyTtoCAACDCgAAIQAAAHVuaXZlcnNhbC9mbGFzaF9za2luX3NldHRpbmdzLnhtbJVWbW/aMBD+vl+Bsi/bl6Z7pZMCEqVUqsRatFb97iRHYuHYkX2h49/PdpzGBgKMUyV89zy+F98dTdSG8umH0SjJGimB4wtUNSMII04qmET3D4+z5adM1LvPUdziBBPyGRApL5TRdLoRzSdR2iAKfpUJjvqyKy5kRVg0/XhvP0lskedYYgvyUs6aZNC7GdvPJRTn48fYyBAhE1VN+G4pCnGVkmxTSNHw/Gxo5a4GySjfaOT1r/F8MeiAUYUPCFUQ0+LGyGWUWoJSYEL6uTBylsVICqzzdG0/F3J6V6ez36NtqaJoabMvRoZoNSkgLPLNzMgwnuvbw1cZGzlNQPiLGvrtq5FBKCM7kOHld9+NDDJE3dT/0yO1FIUpaMg5/YjvHCZIrsfPRHVt5CzBJGQcnX0FVx6b650Hcl/9uU/MuErBVqauewvBPHrKYIqygSTuTq1NleLtqUE9H53d1/SYlY55RRoF0zVhysF6ZQ/8A2+U5z7KaXrIq2BNBfM2YB8ZGnrCfH5rl4WPfdd5MUrYOmWfiqfskY+6sAdIT9kjnxnN4Ymz3QF839Jyuke+Je45T9dfW4ETfcydtTt1VuNpaUZXea6dosNUIoepWQh6XROkgr/QCsz7JbE1tZHFB6ElnGxpYRm/DS7dPSPUKon39K7jjvdXghQZHGs7G6le1n7g5ni+Kdufhj7B9jxCvcknEUEkWVnpXFU0crxJZDuj/VE8pLjagHzga3EpqSJyA/JFCHaxHy4QLgaLdsaG4EnsVSGJj1c5cZccKz9vqhTkQr8aha55Ql2LK2lRMv2HrxTeIO+MbtQGrC0VS30fJ/S9OT2F6wEgMiu7DmgPraVqGFIGW2DO6ilsxkOpJUrP3VC/zXAJa/T3hNPstaQH8HrS7Yu+V8I94umP4F91WMHFe5aw7R0u7HskqbKZBePfLWPv6mA/dzvNNJ+/zuzZ9VJws7YfllArzT+f/wBQSwMEFAACAAgA22VGSYB9IPwPBAAAzhEAACYAAAB1bml2ZXJzYWwvaHRtbF9wdWJsaXNoaW5nX3NldHRpbmdzLnhtbNVY3XLaRhS+5yl21MllkJ3GjsMIPBSLMRMMFMlNPJ0Os0gHtPVqV9GuIOSqT9MH65P0iOXHGIxFWuJ2PB6joz3f+f3OWexcfok5mUCqmBRV67R8YhEQgQyZGFetW7/5+sIiSlMRUi4FVC0hLXJZKzlJNuRMRR5ojUcVQRihKomuWpHWScW2p9Npmakkzd9KnmnEV+VAxnaSggKhIbUTTmf4R88SUNYCoQAA/sZSLNRqpRIhjkG6kWHGgbAQPRcsD4ryax1zyzanhjS4H6cyE2FDcpmSdDysWj9c1POf5RmDdMViEHlKVA2FuVhXaBiy3AnKPfYVSARsHKG3p2/eWmTKQh1VLfxo5wqOvQ0zBzeh0xymITEHQi/wY9A0pJqaR2NQwxetlgIjCmeCxizw8Q3J469aV/7Aa7eu3EGn67ve4Nq/aRsfDlDy3U/+AUp+y2+7h5wvCt/o3vTqnbvBR/cnr+UXM3F913P77Vbnw8Dvdtt+q7fWwipsJNGxN7PsYDVklgawSrKjoyweCso49vWj1CvQyAxO0zH4ssmw8iPKFVjk9wTGP2eUMz3DbjhBAt0DJHWVQKD7eamrlk4zsNZwBhAdw/qv+ujs/aqN3l1shG4b6+uwdnrpIC0SKmZtOZbf2fXTs/M1Bc7P9zu/y02Hak2DCMmC8cx9c+yHouWxkRQbZcmfyVDycBURxEMIOzTG5ug1hUVG2DEcg+smIIhHBc4ZpjHgYKWhsqHSTM/nS3Nxup4yygnOEByEQG68rQQEEU3VRouscp2zO6j92pEa1G8mfCN66uhHmfGQzGRGOLsHoiXBvsxi/BQBeTgxyCiV8VzKqdJEcYbOTRhMIbwsYugOTcQZauYl4KCNhc8Z+0qGMJIp4gKd4LhFOVMGv3wQcEKVWoPSpY+vzBxoda7cT6/yAGk4oSI4EBwbAuJEHwWfzoiQeqmH6QhopmBelJCF83dFYit/exkUizNuyvxvF+MB9BFLchwrhxTmWQ8Km43oZE7EnFxzaKQgw5IYTHwR4OBhIoOigAEVRAo+IzTAdaNyWk+YzBRKDIENtPp2D40+YWL+NMbbD1pMQ0gLQZ6cvvnx7dn5u4v3lbL91x9/vt6rtFjEPU5zc2YTN568HRTTenRHeEZpz03hGc0994Ut3aZM47zFwy13d9+bFutuezk4dr6pdi+u+YJ9tLeGL7e4PLfeb1yTvuvdtn2vUqR5OhJ5qoMI22+UX66L6HRvfSyCW+Ror+/+UsgNrEYh+rheIbhuoTg+FDnVNwu992CZF3IBF8DYDDRcAZzFDHvxf0Hnp/jxzyfBd+Hkzssk20tKQ+MjcRJoGkRYx6PV/uUm3ctl9b+UKPO0+p668cXUsXf+26CE8s3/wdRKfwNQSwMEFAACAAgA22VGSdb1sSuIAQAABgYAAB8AAAB1bml2ZXJzYWwvaHRtbF9za2luX3NldHRpbmdzLmpzjZTLTsMwEEX3/YrIbFFVngF2FS0SUhdIsEMsnNRNozq2ZTuhoeq/k3FfsTOheDbx1dEdzzjjzSBqFklJ9BRt3Lfbv/l7pzHQrC7Zpa/zHr0AnSjNDBOW2lyKj7xgPBeMBGR1cDjK2xOB+RPhvJP63TJlWnZEIrACbUG5aYsaAQ0GVgj4jYFrTPzxStuXtSup1e6ktFaKYSqFbXo1FFIX1DHk4sWtdokBLCumz6ALmjLPNHarjzw53sUQbS6VhaKinslMDhOarjItSzHvy7+sFdPNja92wOgxfp56djw39tWyIkw8fYDoJ+GvMmyf934KgcKcJoy3fEdu/YF6xt2CArrKTW4P9PgKok0rmrFOlx7GED4mGq9ON2OILmfZ2u6Im2sIj+C0ZrpjNbmF8ECpSvWPC1RaZtCRDtrt+RHlks5zke1TjyBQDg4Ltn3dOxXqjj8h3gjJYISW2PQVfU8HNviBZtHJNUHaGZaWYyKWV2KgQsDqCHqnseE7AvvP6OvM6+m/t9vB9hdQSwMEFAACAAgA22VGSQTnlb7+GAAAji4AABcAAAB1bml2ZXJzYWwvdW5pdmVyc2FsLnBuZ+1aaVySWd+m5dGc0mbynadJTWtaLLPIXRKlZaYyt0YrU1NqSH2UFJNRUbZss5lGaXFFhektZcwtJRdE0ZYRU5BeF3AnQyADQUVFZHux5/k99Xx8v70f/MAPrnPOfZ/rf53zv87/5nf/etr/hOlXFl8BAABT75M/BAIAa40BgDWIdUaGlkevqWrD1ypk4ImjgKpuq0kDWBt9xO8IAFBDWK+59DcDNkk4GYIEAMxeLX9WMRF/XgYADuzw/uHIGVTE1KhP+RVJiOs7baFmlQ7wInfb98k7Pe8PBP50ZObrTZa13968uO3PrTt+Q31Y+5PvsV1fHd259spJ3xO/riPevmi2u1tOz0utl1unlkf1gys84WO8NZuR5zIVYS7wfiThp7oxWtjHMP4Sd9SNMZNJr8ZrJQjMfDnUQCrijlw7Jvf03tsfTOddr0GbFkRAsPglfd3YemPHqw0HAYBpR6nFtUfZH8tH4S8GWm5b7TLOTzM3wygK+SPd6wCAZitFKXRviX+/y/jhnRtPtiggegVkeAsAcC3vR/c/spuqq0yNv6e1eXj5GxRoOPKpyXqT2c7NKDEcqh5K/t4wQ+064+xAZf+xl+kTq+XS3YaBQELC4b1JUM+dVuvGDXBkXUl20/Pk6u3idQbJ3x3fU9JXUoc2BZ1wN3S6Hd1bcqByFN4BerkKAGj85tTepJipiGPd35gBAG2Zi9sky4zkukWCflFGwX2kjC0uc0QE/HSq5fVQy+2iHVYGspYzR/qiIepBegofq2xBHDaEFBH/+S6osPlq/VJ1SqvCoxWpfLQR+w/LrzYEb9wznwhXWiRmJRhoxL9GBhO1mMsXN6+VXo4o6euq+EyJ8xNU834zH3PlnTHunXH9qjZsYs4LzOYjVa4n26ZVHLxuGB58Cnv6c0jvy2IZF6Zf2eim68chkYw7B7s4WPLia9uxtRskmB3px3K9F++92/boyMu1JX0KnsxlwuqTTHeYXBpwM3gX3+Neu26gj5Pm6JnEV5pb7co/X+36tcWe+edfTLE9aTJvvXWJKiA/4aljnIgtp226FK4LpXVuC962p4RU+lnuC2G8iF33qKqYWUVNuk/s6gzoUgk0zfyoFS+lEvPDeA/xLUz7jx9W3y7VH9nO1Dxg8LcTTpDWl4EJ3MN2BLbDlU5GtcKq9Z0jJ6OAJKR2+8C5tFDJYkONFyJxQ/U42umLmYIoDON3e/yCLUoyiuoCFK4SbyrJaJ+y5E1XGm/qwvds4a4cLHvJCU9svD+cZ2RZ/cgxCljyK7tR7FAww1FcjBPZ2ud3YmhYO9Ybrbnzk8Qi0JgPBPcgNeAsCWKSEwVVODVEj9KwG+zia76MT2wx5wwheHYxIvY/g0t7L5eU+cBQ3v9IkME2wCPD4QLU00TMYLW7tWTtV8i/HfV9XCy6Kgsr/J+kAqveJlbo4LlSjiYo5ECv4wEqogBB7BMsBFKB9M78qXpITkzIQmNxWRKm/ZC/cn/rOZF3xy9Pa68spNgpyPA2xWIUqU6Eolb5himjW4CwfPFgWSeGmWQj76opshwO+/PzHuJx06IgiaWupm9rVmF92ZFaSci42s70gkW1c5FEOJoX0fKMJPQ8C1qoQBMZzv8NV+TxqaQCL5iL4kccBxxE9b2sG/E3b7ptQa0KOVHKuSrMd/LvXTxef18VNMhXYe2Uf1XVtlIsBqS9aZgQ5tDv0WkLcaXRY77khHcMIcFFcuhsanMtoywpjN75/Pd+cDcVErTlVVLFrPr3oPaJEUbU0NWRRLRpUaJ93trTQNqX4sZUlM548Ro9S3tes139XZ6KY8N1D049S+A3I0eYTl00BJH9O7MmvSgKFZtbIBja/7B07oI5KN3XThLy6voZ4hiI5Au5bc+cvlSZxM/KmbfK65rxO0YSnC+UCOrlYbhKKw4N6x0ZZnKj1BHfvp+ZxxcvhBZAlNH0Qb5AUBBJZXeAnTwbooup0qVG0cJVKBKNvYL0kLQKv8j+e6deUeHNpKel6VlB0Y2cs8R6e/SV3wL6nXHiWN5rCne3A4R326EObkGtpCEaWPH4HnuxjlUoIEYm8q+2ZnVV+6XiSJZ5SXzu0FSQndphmKO4ZGpcWxkieiDkEVW2KNC51becJ+GRugp43KITxyqg/SCTpGUp7BQ2TFy7bVdleldNLbQg2vR4liB3WFLj1/ZL15fJWkcqgPQ3e9aXpt6tG6Q/6bkXSQvvpZXHDHVv7Srb7ar0u1FAZkY59RL8YPUuyqncN89ZDzu9/KhEVU9zt7wMtoYYmhfAPrE/UEVznWaGKuMqBYcotTZUrXMvyMmLma0tiguv1YRSRAFCVV5kFucuC7K9o0/qYydotEa3J6d8+6OMvnOxs7GbIRYbVlqNukLJmjwX+9n9jsV6UiGZvCBeUVLWfM+Mj53fZJ06t31mREN36i8bcYsm8I7/EstzjuKLGCz8FS6VQdOA2ZiFuMoKZD0VfhgJrXdwIQTjolrER+8ZdCQChAP3ovm2qJNCJTgihNlE8skjE2HupBYyc7yRdEYG8QrmMif6FnhM+wbzDZd9CY9e1NSO3FwnSS7NUgrP125suEDn3UPeXAMAJOywDo350PPBypJHeeqcGoK3KuSrY3Ppu8/kH/yePVI1w8LGePGikrqzORq60cyDhG2wxnjkAXRA5FLa39EWrEF/LhLqfq9zqXTSM1jC2Aq30JdJkQtYEdlphraVebUZoYJFQnejvIvXGwWGKJdQrCWxQ9fzJGwBw+irVDPWLCjX3uNIp6aIyMRx84YlDHZT9HAZCz2FVJX0f3bvjHMWTc4IppHMIcfIPjOUWBuSYmUpQ7qwkUWxhwLOigJeNcR7lJZu972xGS4o6MRZK10UW5Ww0YYYXXRxzB7ebqSFLClN1Opqla+WoStE+cGSJap2ME/Km5GmlUZfmEXmQgl6hpDX2Sw5+63Eq5LrQH5rJ+HgKrrEA9FDvhzX3Rs6dBWEaNLdAq/WaF2IqySEV9y5FE0S1AfRsM1y7hfrDbMzfesctrHSOSrmac90VHi5cxTynLKHuA/wHlWvfNCpe1KwlZ5UVJgcV5l+1KK3IuV6elkSOav3QKWJq3WTJhQkk3YNnaTMgt1d1alXCBxCUJfNvq4ocnXllvLRJV5NM0LNJGqzgghYbmrsKCiXgurG3PsiIxxyqH9sjHvde1hoj7AoDTkxkSxrrb9aeOqxp6TpVuirdHHFTSAnlXuIEP3yv2G77DvqbUI3mtyJ+Fn4Xbz2aXrfF2fmmdXpMa+BMRhHvMU47f3FHGoXKEgzEArc13orTZawTdINU5wJNi16WoE+UEKGEafFj44E2HEKmPb6QDvmdJFAX/+lLPv8UMQZ53T6qWPOebnVlw4/KfA1BwVvnbBHWnSyCsmgYaJTD6/vitghupwfJRwQL5IfO+J4WeOw2Hq3iGPHKnTVn70TXN+zGEBtJanIx/GllYl6jKtn5gxmcDh+7P5kjMZ89+XBINN5FlmVHRgQ9sVeDwM5GUqNlEwdJlmD2g2KzjO3e1LAGdSNfmskZp01Qm5Rj0DGbwR+nPyCd1Bf2b611grhdZrjthdHiDpMlvbMh4ROZMTT6jPwLwqh307tIG27aKFwng2YEV6nfGSUm0a8ahjeN7/pi0ooqL9oMqU9ooz3BavswI89nw33UXZgHvffa/B/Ke8UfP3ekr4yIu/Xz20vV5X0YXct3zjY/1OFuTzldKfJclmZs0wpAjR+LfAjY9NyDPvcEEsp2YHYOvT+7z7TSzZtO31qvl9Wd1FqCDZVvB66+HKr4cq3PsskAMLlUYDT/itgBayAFbACVsAKWAErYAWsgBWwAlbAClgBK2AFrID/V0BWXI2bL08x/DwMXP63EZBtbrYMQP8ngD7tPp1TjRHKesm6uVEmRDdDJ+DmHqdAVA8hb751jNpC//1Se6Jbu2FsQNyUMLml0ycXmwXRvII0PyV0NodE5fIr1X+/zCdTM5oPWS3O5rVilEiIEjlcLEzb0vX7ZHzFKgCA1JnHmCsJRia6Yc9kRacUlbMUQ0s88O08K3VdlZmx13xZQFzKvYyufFm7BcqDu1a7V/fil6SvAdM9Ezcn4CZG7QidCBFPSMpJTe4aawLnBmAfqD4mtJ1dEwCENVnC36k8lf2nQxrKbwCubQz0P9esltGHlXYN8SnN5aOO1T9a91LA3yQluT8b3muNcOMSZgL0cwEpkAUYJFmp4uBxHlhxNE4UPWbfMKak4JcoCK7i0Ubsh0z+UiU/jf8LiQvVz0Nb3cZUNC9r/LQxfnpMMF1DwEplfN0Uf6xBuksR3pT1eBS5o0u3VK1fQkvCyJYFbl2s51a8JkNnJBappyWBucONFp39RwBtxnuDnWRjj5uN6ILwqdxUv9kBWZZ6+801wNfxFTZ2fn1KvF7Jx3KUGM5fpmeP3rRHNkNMQ1dfd74ewkvB8lLCv3VPKAZHbZH/ntTulYmUBZh7EqJ3up98jL+gG8HkVQk+9BmYRG2lMlgP4y6HLni8OCLjzFymM4XyQuD4j/XFSVH2DDW9VY3t8sppuOqS/Um2U16FDDR+NlSalVoXJnJ5o2ZRlnSrxtvW11hKMk49zCHziuL8dtSTVJ5CEOddfZcgNwrdAjS9er1AIKC6SmNIvRfFSqSiuDC5u0x8PJd9SJQsetM8yIftIAuI4sijt8AZskL5nhd9Mh1zSOvplTFavwpACjoAwsfxnRKee8j64wt4u22AA1vVdf+SQkI8jiO+HX1+tltaZbo9wNZU56yCWb8ahYHYidYEk2+72SnxQyAKyZIZydOyOElDaVdMvt4EGHHjx27eCc4Z5QvKllr46pYpTd5AnCXgHaiFCxSETWWhlwPsxPc3eujg64wj7oyeh3Crtoy8KRihYbRFRVu8SIOiSamFoG7QyyuX3v5JVFiSjDbzNuHihUPQ6+msBnra+F6pzjplPv/ituRhIwDqAFkrjW6Qe0cUjtZUJ3c1nyOrR8T1sIS9/1SQOeRyw0N8QGgNGkZfmUCF0ttRy4GoXF+mww8ooEonCC+GDqP/wsBgxlH8IINA1hKOTsqpV4TDGuIA18TTI3rLXp9aD92yTB9r9D5c401mmo/Vuo+jCE07olncNycwTyvWN2adzb2rIam4Sb8LXHs03bPMVIKkQHWOiW3hGiSF8zZYs/P6pkozizz9byS/YZqhGp3HmfucRA90ArEuAAtto6kOhDMb5bT7kTxC/uXRwXbZDgD93vgDVWL/y13BdeB2mXzmvCEf9EmzdROB9Lg1AHAGU9NwC06uk1ztnveDlVaXQu4KNNRuDdifzpEtBtMjZU6wBIzejXlQTbPutevl8oOR+kNZJwipfFW+3AYlGW/Da5h4jHpqQX92DKVfQOgX0ArMzF0oBok3igpPji2ODnb6s4zVUAWzarjvdCOI2ZURJElLThrhwafal2oOmBiXPhr2u2tiVEuqcb0JrnTucmLEPBCz0mQ+j71WsTFdeFyAOZk5yVB1+w3TDMFNwvMdOA81JLXtnQ6dX8f94UHeSAofY76hgtMSIts7pbOm6GRynWy4VSuX9MGOtn3arqFeaAYamFgWTs5R/uCEnSos1QmhOiE2U1vVA4xk9NWotC83M6ZFujrb5r74DecMkVOzXqRd6IV1ny1Bqs8XuMp38MYcWymOZpRcv+KPl4Dzbw3xl4+3ge87fqfyjHo7244WebjKYHatAUSFLX7WFiErXJXlnRBIMVpozJz3JgFgcasDJWmlUWgqu0D3Nb0GVwG+L4dP9GKK4Y09RdbF8O9Si8B/j8l36laBMhOfgMY8jWh4zzX4WIa6dOuocuSO8wKVYbLne3XxPOf5fGr+sPm6IiIQImb0N2VSatVoX/Z6VfMdyuwhxdvW+U9R9yy7/RV+xgXY0pO5kMn7oglZsxuRsRd7AUdW9b7jHCrN0vbMxeNVeXjVWDMNUrdwgzeQ+Sq2gYUV5QdKrgrdA0Gy+YWhu8dLhY2JvsjrMfGUni7RAossDNpCHsGxctbs4NwaRRUpuC/TU98GMW8UvyA/+Uc8py2rbN5gYp2OeSOQrOF8W9UIZCPqCXfelz1FebZs+4Zl4t10myW6AGUbsTVjy0m+1/MvvX/C0wCi7gPKw/PCxwe4mLSXa82Q/KI7IWtuwKXtlwzZ7wXKdZb2sjjnfQkgJg7KATFzt0X6/8apLRfkQ26BNycLrnaHrTeOeufYwYxh2g6UvSgIlXvMXxtRHt7a4KA+GHOOtA70uCCmLMkziIZgPc8YynSZ1iTjCR4mf7N++F5WbwqYzk6WH6lKkj4sLfMjZw/3ugl1LKcGnggXywOyT6wr5RHnITyT/FFHZYFD/lhC2sCkAwVRPDy5VexO2M6s2FcnucVLjWKRO+PB3amS8cNmGvc40mmnDopRdGyLvC+NEwc0SILtmAL/UQb+yWl/XZUhRaYeJcNMwa0G5ysR2dT5SP/NwwXbUyPCcub84CWT4fzNU7Gl7ME5E8ue89XBmy7A3czKP/HokIPqzyyg01gw92fcGn3Rte0uTMwvUr9/kvgm2MzXSRf4Mn1esY3+H2sAvD99sNqcma0+87Fl2BXQFrT04QSkCWuTmDn5sKdBqGwWh7TuSVgq9S0sB2TZvCkKlVsq/ue6PcTGG/XhxFc/f54+FZHXqWYYDg33eyqekDmXUz6SUoSod2uZDOpAXnKzFjf3A3eyLkrN0hgTP8v4nm8e/FBSm0UD+ntuU3qeZhpfNDVORGulLE1RJEW0EDSQOQ/SLxL0KOWvAZj37MaKRGjpVO4qRq/BwrwUSw864T1rV6tSMZkWn2yshIMROQ0rt/PcF7xPGBYs2mJ0LjFV/zDisqggNC/Mr9UNElB8gfY63urcJ0s72CC+vDCCj3E/2CX8LZ12fRsTUyRnOODv/GsDmRqLfs22DcARUo9KGdk/FyOMpPl2xWmHRbqKHb3ta82ojFRAFJ9rfFnkLVTS8LHcLYaRzPiKlJ5F8Ub58ktyo0D9LJCvHarWDqkxEztsaOr7Nqr7bop1Ju9w9FamD0tyxq7aiVZMLhvVfAqhjoDXCIaV3+cRrT+ceXwIG4QTLdCAO8H9QLZjWRD5Veu/XGmZPG9fVxBSSknrNhycGMU3twTM9VFoSrsmNNVM2v7eC+FidSfVsTLnyCFX3sPaChf+qmfEI2TjcZS+RpQO9gJQoZI1D4zQseH6Kmv1YVn70ge+XsuX4wxGrvED3IP8GeSlehPAKLBVRBWMNl3T16nRzX0WX1fUFaYsn2iUBUPVGYmeXCqRwc9QEESGneim3LmFfqgKQZz6D6bPxhoY8kIYx2HKrnf3uvPqEQ2ps6Y6OHTETcTrgJHFbfH2MgX3VXrHHxNtzHhSxzU2mJB6nX999LyNsPMaWTdJHjNa7WGox6Tcv2mqDbnhIrLpqEtWTC1nh9UsfkQ+Rmg+ThdADbUY20tJ48QxxzfZnHRvSxnKnP+oIOs1hYT10qPXkLgPGbgPMoLuA0Gm08n1JEuFulWvRnh5vYwxsUjBA3kDWs8Iu2Eo0KFwiE1fTgSkao4CacEGzA5Js7AG36lb6qN41W294WPyqeyonv3xhiorHaYgU3Px88H4+eM4iL/+L6jmLzpZryLzXcnNGPrtfOWwtuUCTKlE/Rr04nCsmz5+GADgTI6m8EcZwFS/ZGbL0H6FhRBvi/rANLmd8O6WYdt/PIGfO8HHNP8cp1GoimBOBWpu6mzkf0EWb0AWtyquWiazD8ob1Gja8mEO+mQTRQyNEMjDg9ENLPhcCRAbg9bwvjZrNhwwEdgPx2zSoL029CjHLAWWr8Tyk70iGOFOLPWULqJqxlX3guX6qQiKV21YkmnfwGs8RMtliohqKIoWBqp3WaG2J8NaNpn9MuTyqpkvkwstVFe4MsTsXs8FBRQAIMy4jskxp5OZdEMgRLBQzSp/lc7DhXQajz+g/kYnfDvhYZTFnphBG2Mq3tVPES+NIZTKxEwxY+SApPufM4f1bJaOlY/UYrpxKRXlLGrYgksHrMlDlNF0yArFLus1Fj54bqvfNS5bb6J/D9S9bznu2GpDEa83UUAtqkxtG2C8DQpDRuXBhU6hnJmNUVzVf5H1qwGoCt6idk3e3E/VdXhslvnp4Iw1ptDYGdfwpT90bL6GXXj8w4CGL87AL2bIccoUfMowarZWO2V4LEhxftnMD9C8DriijwAAFv1BMTOhaTQf9Z+8gVYRiiRY29c/fhjMC6l35ZHOagbJ2kE6wZDhw19f/Ge+AADXvKof5dHrCWl+WkkdE5dpfGsN5qBOZdgY7JSNmpdAzUvXDd+RNRO2fNbDVCorPtzwhHbw5hq33WwcA78tL0gsdvhuMQeqynHLC4smXjT0XvNZZxzfF+2lKKAbHl5gCN3dV2dlXc9HHQ19z5ZfXwFcS5RjpuDQ4eV3mgERrROr5RiBJX/Af+2/oSSMP/QZjmj1ifPLY+e8re+lmZs90RkyAu2xw9AyvbTTOD8NaHUSqyjkN6uXeK2M8HWG9kbspLpXr4eOjmoh+zepLw0ZKW8s38H7R/8fqo5evP6/UEsBAgAAFAACAAgAR09ORyO0Tvv7AgAAsAgAABQAAAAAAAAAAQAAAAAAAAAAAHVuaXZlcnNhbC9wbGF5ZXIueG1sUEsBAgAAFAACAAgA22VGSbRMyVHNBAAAXxIAAB0AAAAAAAAAAQAAAAAALQMAAHVuaXZlcnNhbC9jb21tb25fbWVzc2FnZXMubG5nUEsBAgAAFAACAAgA22VGSbXWUG4jBAAAPRIAACcAAAAAAAAAAQAAAAAANQgAAHVuaXZlcnNhbC9mbGFzaF9wdWJsaXNoaW5nX3NldHRpbmdzLnhtbFBLAQIAABQAAgAIANtlRkmCp3JO2gIAAIMKAAAhAAAAAAAAAAEAAAAAAJ0MAAB1bml2ZXJzYWwvZmxhc2hfc2tpbl9zZXR0aW5ncy54bWxQSwECAAAUAAIACADbZUZJgH0g/A8EAADOEQAAJgAAAAAAAAABAAAAAAC2DwAAdW5pdmVyc2FsL2h0bWxfcHVibGlzaGluZ19zZXR0aW5ncy54bWxQSwECAAAUAAIACADbZUZJ1vWxK4gBAAAGBgAAHwAAAAAAAAABAAAAAAAJFAAAdW5pdmVyc2FsL2h0bWxfc2tpbl9zZXR0aW5ncy5qc1BLAQIAABQAAgAIANtlRkkE55W+/hgAAI4uAAAXAAAAAAAAAAAAAAAAAM4VAAB1bml2ZXJzYWwvdW5pdmVyc2FsLnBuZ1BLBQYAAAAABwAHABcCAAABLwAAAAA=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K:\! WIP\!Lesson Plans\UK\Part 1\Presentations\_presentationmac"/>
  <p:tag name="ISPRING_PRESENTATION_TITLE" val="p1-phasesofthemo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341</Words>
  <Application>Microsoft Macintosh PowerPoint</Application>
  <PresentationFormat>Widescreen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ES CAMPUR ENAK</vt:lpstr>
      <vt:lpstr>Calibri Light</vt:lpstr>
      <vt:lpstr>Agency FB</vt:lpstr>
      <vt:lpstr>Anisa Sans</vt:lpstr>
      <vt:lpstr>Runaway</vt:lpstr>
      <vt:lpstr>Summer Font</vt:lpstr>
      <vt:lpstr>SF Cartoonist Hand</vt:lpstr>
      <vt:lpstr>Calibri</vt:lpstr>
      <vt:lpstr>Office Theme</vt:lpstr>
      <vt:lpstr>1_Office Theme</vt:lpstr>
      <vt:lpstr>Lightning Writing</vt:lpstr>
      <vt:lpstr>Phases of the Moon</vt:lpstr>
      <vt:lpstr>The Moon: Properties</vt:lpstr>
      <vt:lpstr>Other Natural Satellites in our Solar System</vt:lpstr>
      <vt:lpstr>Phases of the Moon: Properties</vt:lpstr>
      <vt:lpstr>Make your own Moon Wheel!</vt:lpstr>
      <vt:lpstr>Phases of the Moon: Demonstration</vt:lpstr>
      <vt:lpstr>Phases of the Moon: Keywords</vt:lpstr>
      <vt:lpstr>The End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p1-phasesofthemoon</dc:title>
  <dc:creator>Ailing Tay - ClickView</dc:creator>
  <cp:lastModifiedBy>Ailing Tay - ClickView</cp:lastModifiedBy>
  <cp:revision>45</cp:revision>
  <dcterms:created xsi:type="dcterms:W3CDTF">2015-09-01T00:04:56Z</dcterms:created>
  <dcterms:modified xsi:type="dcterms:W3CDTF">2019-09-07T11:07:32Z</dcterms:modified>
  <cp:contentStatus/>
</cp:coreProperties>
</file>